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3" r:id="rId5"/>
    <p:sldId id="257" r:id="rId6"/>
    <p:sldId id="288" r:id="rId7"/>
    <p:sldId id="291" r:id="rId8"/>
    <p:sldId id="258" r:id="rId9"/>
    <p:sldId id="289" r:id="rId10"/>
    <p:sldId id="259" r:id="rId11"/>
    <p:sldId id="287" r:id="rId12"/>
    <p:sldId id="273" r:id="rId13"/>
    <p:sldId id="290" r:id="rId14"/>
    <p:sldId id="277" r:id="rId15"/>
    <p:sldId id="292" r:id="rId16"/>
    <p:sldId id="28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BA"/>
    <a:srgbClr val="529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E53FA-4321-B3D6-2F40-C014B6C0E142}" v="12" dt="2024-04-08T01:46:35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60A10-B7F4-4B94-91E9-72837AE6B15C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A16550BF-33AF-48E7-BC14-42FF58750235}">
      <dgm:prSet phldrT="[Text]" phldr="0"/>
      <dgm:spPr/>
      <dgm:t>
        <a:bodyPr/>
        <a:lstStyle/>
        <a:p>
          <a:pPr rtl="0"/>
          <a:r>
            <a:rPr lang="en-US">
              <a:latin typeface="Elephant Pro"/>
            </a:rPr>
            <a:t>Extract </a:t>
          </a:r>
          <a:endParaRPr lang="en-US"/>
        </a:p>
      </dgm:t>
    </dgm:pt>
    <dgm:pt modelId="{5FB5B6D1-8394-497E-B124-FD74EE72F052}" type="parTrans" cxnId="{49C4AFE1-F428-49BA-8284-559F75EF3A0B}">
      <dgm:prSet/>
      <dgm:spPr/>
    </dgm:pt>
    <dgm:pt modelId="{92EF88B0-686D-41D7-B2F3-0B808E102EDC}" type="sibTrans" cxnId="{49C4AFE1-F428-49BA-8284-559F75EF3A0B}">
      <dgm:prSet/>
      <dgm:spPr/>
    </dgm:pt>
    <dgm:pt modelId="{B48BFC57-01C1-4989-931D-7DC2292F352A}">
      <dgm:prSet phldrT="[Text]" phldr="0"/>
      <dgm:spPr/>
      <dgm:t>
        <a:bodyPr/>
        <a:lstStyle/>
        <a:p>
          <a:r>
            <a:rPr lang="en-US">
              <a:latin typeface="Elephant Pro"/>
            </a:rPr>
            <a:t>Transform</a:t>
          </a:r>
          <a:endParaRPr lang="en-US"/>
        </a:p>
      </dgm:t>
    </dgm:pt>
    <dgm:pt modelId="{1E3DB27A-9780-46BC-83B2-3F0D4CACC342}" type="parTrans" cxnId="{4BB1A38F-912F-4302-980B-CD8B85AD4EF5}">
      <dgm:prSet/>
      <dgm:spPr/>
    </dgm:pt>
    <dgm:pt modelId="{DFC5B59B-29FF-4EAB-B732-849EDDF32F3F}" type="sibTrans" cxnId="{4BB1A38F-912F-4302-980B-CD8B85AD4EF5}">
      <dgm:prSet/>
      <dgm:spPr/>
    </dgm:pt>
    <dgm:pt modelId="{6781E4FA-2983-449D-8648-AFA3680CD0E9}">
      <dgm:prSet phldrT="[Text]" phldr="0"/>
      <dgm:spPr/>
      <dgm:t>
        <a:bodyPr/>
        <a:lstStyle/>
        <a:p>
          <a:r>
            <a:rPr lang="en-US">
              <a:latin typeface="Elephant Pro"/>
            </a:rPr>
            <a:t>Load</a:t>
          </a:r>
          <a:endParaRPr lang="en-US"/>
        </a:p>
      </dgm:t>
    </dgm:pt>
    <dgm:pt modelId="{1BF4FCAF-B97F-4C37-84DC-7F42BF03A5CD}" type="parTrans" cxnId="{E39B13BE-BC37-43D5-8D9B-B02065021A61}">
      <dgm:prSet/>
      <dgm:spPr/>
    </dgm:pt>
    <dgm:pt modelId="{B9E9DF4D-FF90-41A8-8A32-D3431A755130}" type="sibTrans" cxnId="{E39B13BE-BC37-43D5-8D9B-B02065021A61}">
      <dgm:prSet/>
      <dgm:spPr/>
    </dgm:pt>
    <dgm:pt modelId="{D40AA3C9-947F-4E74-9D27-C308CE5B32A9}" type="pres">
      <dgm:prSet presAssocID="{2E260A10-B7F4-4B94-91E9-72837AE6B15C}" presName="CompostProcess" presStyleCnt="0">
        <dgm:presLayoutVars>
          <dgm:dir/>
          <dgm:resizeHandles val="exact"/>
        </dgm:presLayoutVars>
      </dgm:prSet>
      <dgm:spPr/>
    </dgm:pt>
    <dgm:pt modelId="{AE4663F4-DE79-4055-A221-98BA74091511}" type="pres">
      <dgm:prSet presAssocID="{2E260A10-B7F4-4B94-91E9-72837AE6B15C}" presName="arrow" presStyleLbl="bgShp" presStyleIdx="0" presStyleCnt="1"/>
      <dgm:spPr/>
    </dgm:pt>
    <dgm:pt modelId="{1C362175-A3DC-4037-A133-04B40757E9CE}" type="pres">
      <dgm:prSet presAssocID="{2E260A10-B7F4-4B94-91E9-72837AE6B15C}" presName="linearProcess" presStyleCnt="0"/>
      <dgm:spPr/>
    </dgm:pt>
    <dgm:pt modelId="{DCF871B7-FD62-4ED8-B5D3-27AADC1B9AD6}" type="pres">
      <dgm:prSet presAssocID="{A16550BF-33AF-48E7-BC14-42FF58750235}" presName="textNode" presStyleLbl="node1" presStyleIdx="0" presStyleCnt="3">
        <dgm:presLayoutVars>
          <dgm:bulletEnabled val="1"/>
        </dgm:presLayoutVars>
      </dgm:prSet>
      <dgm:spPr/>
    </dgm:pt>
    <dgm:pt modelId="{54EC7B74-B5F8-4847-9A1D-DC2CB3612472}" type="pres">
      <dgm:prSet presAssocID="{92EF88B0-686D-41D7-B2F3-0B808E102EDC}" presName="sibTrans" presStyleCnt="0"/>
      <dgm:spPr/>
    </dgm:pt>
    <dgm:pt modelId="{C2F611D4-B8D0-4A2C-96D4-C62A3B518D25}" type="pres">
      <dgm:prSet presAssocID="{B48BFC57-01C1-4989-931D-7DC2292F352A}" presName="textNode" presStyleLbl="node1" presStyleIdx="1" presStyleCnt="3">
        <dgm:presLayoutVars>
          <dgm:bulletEnabled val="1"/>
        </dgm:presLayoutVars>
      </dgm:prSet>
      <dgm:spPr/>
    </dgm:pt>
    <dgm:pt modelId="{D11FAF61-09FA-4B14-B62E-B42B88281AFB}" type="pres">
      <dgm:prSet presAssocID="{DFC5B59B-29FF-4EAB-B732-849EDDF32F3F}" presName="sibTrans" presStyleCnt="0"/>
      <dgm:spPr/>
    </dgm:pt>
    <dgm:pt modelId="{ADF52609-FFB8-4601-88B6-87EB0F7F6117}" type="pres">
      <dgm:prSet presAssocID="{6781E4FA-2983-449D-8648-AFA3680CD0E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2EA4947-AB7C-477A-B29A-BF8382BE515B}" type="presOf" srcId="{B48BFC57-01C1-4989-931D-7DC2292F352A}" destId="{C2F611D4-B8D0-4A2C-96D4-C62A3B518D25}" srcOrd="0" destOrd="0" presId="urn:microsoft.com/office/officeart/2005/8/layout/hProcess9"/>
    <dgm:cxn modelId="{4BB1A38F-912F-4302-980B-CD8B85AD4EF5}" srcId="{2E260A10-B7F4-4B94-91E9-72837AE6B15C}" destId="{B48BFC57-01C1-4989-931D-7DC2292F352A}" srcOrd="1" destOrd="0" parTransId="{1E3DB27A-9780-46BC-83B2-3F0D4CACC342}" sibTransId="{DFC5B59B-29FF-4EAB-B732-849EDDF32F3F}"/>
    <dgm:cxn modelId="{2FFEA9A9-DF95-48EE-A1C6-84F7AF12C16E}" type="presOf" srcId="{A16550BF-33AF-48E7-BC14-42FF58750235}" destId="{DCF871B7-FD62-4ED8-B5D3-27AADC1B9AD6}" srcOrd="0" destOrd="0" presId="urn:microsoft.com/office/officeart/2005/8/layout/hProcess9"/>
    <dgm:cxn modelId="{E39B13BE-BC37-43D5-8D9B-B02065021A61}" srcId="{2E260A10-B7F4-4B94-91E9-72837AE6B15C}" destId="{6781E4FA-2983-449D-8648-AFA3680CD0E9}" srcOrd="2" destOrd="0" parTransId="{1BF4FCAF-B97F-4C37-84DC-7F42BF03A5CD}" sibTransId="{B9E9DF4D-FF90-41A8-8A32-D3431A755130}"/>
    <dgm:cxn modelId="{49C4AFE1-F428-49BA-8284-559F75EF3A0B}" srcId="{2E260A10-B7F4-4B94-91E9-72837AE6B15C}" destId="{A16550BF-33AF-48E7-BC14-42FF58750235}" srcOrd="0" destOrd="0" parTransId="{5FB5B6D1-8394-497E-B124-FD74EE72F052}" sibTransId="{92EF88B0-686D-41D7-B2F3-0B808E102EDC}"/>
    <dgm:cxn modelId="{4122CEF1-A6E1-4D40-A643-F46D150C81F2}" type="presOf" srcId="{6781E4FA-2983-449D-8648-AFA3680CD0E9}" destId="{ADF52609-FFB8-4601-88B6-87EB0F7F6117}" srcOrd="0" destOrd="0" presId="urn:microsoft.com/office/officeart/2005/8/layout/hProcess9"/>
    <dgm:cxn modelId="{20953CFC-800E-4674-8798-107306F34441}" type="presOf" srcId="{2E260A10-B7F4-4B94-91E9-72837AE6B15C}" destId="{D40AA3C9-947F-4E74-9D27-C308CE5B32A9}" srcOrd="0" destOrd="0" presId="urn:microsoft.com/office/officeart/2005/8/layout/hProcess9"/>
    <dgm:cxn modelId="{173FAF7C-550E-4BDC-9D49-B0038459ECD9}" type="presParOf" srcId="{D40AA3C9-947F-4E74-9D27-C308CE5B32A9}" destId="{AE4663F4-DE79-4055-A221-98BA74091511}" srcOrd="0" destOrd="0" presId="urn:microsoft.com/office/officeart/2005/8/layout/hProcess9"/>
    <dgm:cxn modelId="{771D407F-93BB-4433-AF14-34E805D7C4DE}" type="presParOf" srcId="{D40AA3C9-947F-4E74-9D27-C308CE5B32A9}" destId="{1C362175-A3DC-4037-A133-04B40757E9CE}" srcOrd="1" destOrd="0" presId="urn:microsoft.com/office/officeart/2005/8/layout/hProcess9"/>
    <dgm:cxn modelId="{C7224A8E-80C4-4453-8A67-B294160F4DAF}" type="presParOf" srcId="{1C362175-A3DC-4037-A133-04B40757E9CE}" destId="{DCF871B7-FD62-4ED8-B5D3-27AADC1B9AD6}" srcOrd="0" destOrd="0" presId="urn:microsoft.com/office/officeart/2005/8/layout/hProcess9"/>
    <dgm:cxn modelId="{49D6FBCD-A04F-4F2B-8172-E3DFA18ECBD1}" type="presParOf" srcId="{1C362175-A3DC-4037-A133-04B40757E9CE}" destId="{54EC7B74-B5F8-4847-9A1D-DC2CB3612472}" srcOrd="1" destOrd="0" presId="urn:microsoft.com/office/officeart/2005/8/layout/hProcess9"/>
    <dgm:cxn modelId="{02F0D29D-10B5-4DB4-8527-8D88A42D0C8A}" type="presParOf" srcId="{1C362175-A3DC-4037-A133-04B40757E9CE}" destId="{C2F611D4-B8D0-4A2C-96D4-C62A3B518D25}" srcOrd="2" destOrd="0" presId="urn:microsoft.com/office/officeart/2005/8/layout/hProcess9"/>
    <dgm:cxn modelId="{877A5470-5C81-415E-9A45-427B61D28F11}" type="presParOf" srcId="{1C362175-A3DC-4037-A133-04B40757E9CE}" destId="{D11FAF61-09FA-4B14-B62E-B42B88281AFB}" srcOrd="3" destOrd="0" presId="urn:microsoft.com/office/officeart/2005/8/layout/hProcess9"/>
    <dgm:cxn modelId="{149A3924-CF33-43A3-A8AB-FCA21D0FF4BA}" type="presParOf" srcId="{1C362175-A3DC-4037-A133-04B40757E9CE}" destId="{ADF52609-FFB8-4601-88B6-87EB0F7F611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3C8F21-4A42-47C9-B5BD-EB29FD8944E1}" type="doc">
      <dgm:prSet loTypeId="urn:microsoft.com/office/officeart/2005/8/layout/chevron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0EF100-B58E-4990-BCAD-7E3BA19575FC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Elephant Pro"/>
            </a:rPr>
            <a:t>What's your age group</a:t>
          </a:r>
          <a:endParaRPr lang="en-US" b="1">
            <a:solidFill>
              <a:schemeClr val="tx1"/>
            </a:solidFill>
          </a:endParaRPr>
        </a:p>
      </dgm:t>
    </dgm:pt>
    <dgm:pt modelId="{3528B6D1-318E-4D07-B85E-E59ED69CBFF6}" type="parTrans" cxnId="{7650AF67-5248-4A72-9BC5-E9E016DC65C1}">
      <dgm:prSet/>
      <dgm:spPr/>
      <dgm:t>
        <a:bodyPr/>
        <a:lstStyle/>
        <a:p>
          <a:endParaRPr lang="en-US"/>
        </a:p>
      </dgm:t>
    </dgm:pt>
    <dgm:pt modelId="{AB3C4E6C-05B3-4BD4-9509-F6BF65992C7B}" type="sibTrans" cxnId="{7650AF67-5248-4A72-9BC5-E9E016DC65C1}">
      <dgm:prSet/>
      <dgm:spPr/>
      <dgm:t>
        <a:bodyPr/>
        <a:lstStyle/>
        <a:p>
          <a:endParaRPr lang="en-US"/>
        </a:p>
      </dgm:t>
    </dgm:pt>
    <dgm:pt modelId="{C52E77FB-7DF9-4C38-B6B3-61B88EAF0DDE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Elephant Pro"/>
            </a:rPr>
            <a:t>Do you relate to any of these condition</a:t>
          </a:r>
          <a:endParaRPr lang="en-US" b="1">
            <a:solidFill>
              <a:schemeClr val="tx1"/>
            </a:solidFill>
          </a:endParaRPr>
        </a:p>
      </dgm:t>
    </dgm:pt>
    <dgm:pt modelId="{31D51EBB-C1ED-4A31-A8CD-BE082E51BEB9}" type="parTrans" cxnId="{DD358B95-89EC-49F6-805A-9FC29630B644}">
      <dgm:prSet/>
      <dgm:spPr/>
      <dgm:t>
        <a:bodyPr/>
        <a:lstStyle/>
        <a:p>
          <a:endParaRPr lang="en-US"/>
        </a:p>
      </dgm:t>
    </dgm:pt>
    <dgm:pt modelId="{D3B9442A-3837-4625-A654-7E5994601D44}" type="sibTrans" cxnId="{DD358B95-89EC-49F6-805A-9FC29630B644}">
      <dgm:prSet/>
      <dgm:spPr/>
      <dgm:t>
        <a:bodyPr/>
        <a:lstStyle/>
        <a:p>
          <a:endParaRPr lang="en-US"/>
        </a:p>
      </dgm:t>
    </dgm:pt>
    <dgm:pt modelId="{2B0830B1-1947-49D5-B138-B208474A6B61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Elephant Pro"/>
            </a:rPr>
            <a:t>Check out these tracks</a:t>
          </a:r>
          <a:endParaRPr lang="en-US">
            <a:solidFill>
              <a:schemeClr val="tx1"/>
            </a:solidFill>
          </a:endParaRPr>
        </a:p>
      </dgm:t>
    </dgm:pt>
    <dgm:pt modelId="{16FA0720-CE7D-4134-8C8F-937C39AA3257}" type="parTrans" cxnId="{6F5E1231-2015-442B-B76F-72F4B16DA1AA}">
      <dgm:prSet/>
      <dgm:spPr/>
      <dgm:t>
        <a:bodyPr/>
        <a:lstStyle/>
        <a:p>
          <a:endParaRPr lang="en-US"/>
        </a:p>
      </dgm:t>
    </dgm:pt>
    <dgm:pt modelId="{78794AD7-A46E-4DFD-862A-1C119BECEBC1}" type="sibTrans" cxnId="{6F5E1231-2015-442B-B76F-72F4B16DA1AA}">
      <dgm:prSet/>
      <dgm:spPr/>
      <dgm:t>
        <a:bodyPr/>
        <a:lstStyle/>
        <a:p>
          <a:endParaRPr lang="en-US"/>
        </a:p>
      </dgm:t>
    </dgm:pt>
    <dgm:pt modelId="{35F068A1-EC2F-4805-B1D6-6AC9B3DDA79C}" type="pres">
      <dgm:prSet presAssocID="{823C8F21-4A42-47C9-B5BD-EB29FD8944E1}" presName="Name0" presStyleCnt="0">
        <dgm:presLayoutVars>
          <dgm:dir/>
          <dgm:animLvl val="lvl"/>
          <dgm:resizeHandles val="exact"/>
        </dgm:presLayoutVars>
      </dgm:prSet>
      <dgm:spPr/>
    </dgm:pt>
    <dgm:pt modelId="{E91EA58D-ABE5-4A64-9403-EC037CD128B8}" type="pres">
      <dgm:prSet presAssocID="{440EF100-B58E-4990-BCAD-7E3BA19575F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3DF9F58-E39E-4BF7-BE5B-EDA2459BB2A1}" type="pres">
      <dgm:prSet presAssocID="{AB3C4E6C-05B3-4BD4-9509-F6BF65992C7B}" presName="parTxOnlySpace" presStyleCnt="0"/>
      <dgm:spPr/>
    </dgm:pt>
    <dgm:pt modelId="{46C198A1-058E-4291-84A7-A3251C492D75}" type="pres">
      <dgm:prSet presAssocID="{C52E77FB-7DF9-4C38-B6B3-61B88EAF0D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EBA412F-0DFF-4E0C-956A-A2F1A0081DCE}" type="pres">
      <dgm:prSet presAssocID="{D3B9442A-3837-4625-A654-7E5994601D44}" presName="parTxOnlySpace" presStyleCnt="0"/>
      <dgm:spPr/>
    </dgm:pt>
    <dgm:pt modelId="{32C7F70C-0A25-41A5-883D-3938F6D0576D}" type="pres">
      <dgm:prSet presAssocID="{2B0830B1-1947-49D5-B138-B208474A6B6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7D89221-76DA-4E5E-A73F-C4B22B1C4930}" type="presOf" srcId="{C52E77FB-7DF9-4C38-B6B3-61B88EAF0DDE}" destId="{46C198A1-058E-4291-84A7-A3251C492D75}" srcOrd="0" destOrd="0" presId="urn:microsoft.com/office/officeart/2005/8/layout/chevron1"/>
    <dgm:cxn modelId="{6F5E1231-2015-442B-B76F-72F4B16DA1AA}" srcId="{823C8F21-4A42-47C9-B5BD-EB29FD8944E1}" destId="{2B0830B1-1947-49D5-B138-B208474A6B61}" srcOrd="2" destOrd="0" parTransId="{16FA0720-CE7D-4134-8C8F-937C39AA3257}" sibTransId="{78794AD7-A46E-4DFD-862A-1C119BECEBC1}"/>
    <dgm:cxn modelId="{2B409361-A888-4755-949E-BDE5A49D552E}" type="presOf" srcId="{823C8F21-4A42-47C9-B5BD-EB29FD8944E1}" destId="{35F068A1-EC2F-4805-B1D6-6AC9B3DDA79C}" srcOrd="0" destOrd="0" presId="urn:microsoft.com/office/officeart/2005/8/layout/chevron1"/>
    <dgm:cxn modelId="{7650AF67-5248-4A72-9BC5-E9E016DC65C1}" srcId="{823C8F21-4A42-47C9-B5BD-EB29FD8944E1}" destId="{440EF100-B58E-4990-BCAD-7E3BA19575FC}" srcOrd="0" destOrd="0" parTransId="{3528B6D1-318E-4D07-B85E-E59ED69CBFF6}" sibTransId="{AB3C4E6C-05B3-4BD4-9509-F6BF65992C7B}"/>
    <dgm:cxn modelId="{DD358B95-89EC-49F6-805A-9FC29630B644}" srcId="{823C8F21-4A42-47C9-B5BD-EB29FD8944E1}" destId="{C52E77FB-7DF9-4C38-B6B3-61B88EAF0DDE}" srcOrd="1" destOrd="0" parTransId="{31D51EBB-C1ED-4A31-A8CD-BE082E51BEB9}" sibTransId="{D3B9442A-3837-4625-A654-7E5994601D44}"/>
    <dgm:cxn modelId="{4B0719BC-EA94-4F2F-81CD-21CE35E3AF75}" type="presOf" srcId="{440EF100-B58E-4990-BCAD-7E3BA19575FC}" destId="{E91EA58D-ABE5-4A64-9403-EC037CD128B8}" srcOrd="0" destOrd="0" presId="urn:microsoft.com/office/officeart/2005/8/layout/chevron1"/>
    <dgm:cxn modelId="{A4220DEE-8822-4661-940F-FD88C2BA4811}" type="presOf" srcId="{2B0830B1-1947-49D5-B138-B208474A6B61}" destId="{32C7F70C-0A25-41A5-883D-3938F6D0576D}" srcOrd="0" destOrd="0" presId="urn:microsoft.com/office/officeart/2005/8/layout/chevron1"/>
    <dgm:cxn modelId="{DC02636B-C1D8-4742-A72D-65610C96E910}" type="presParOf" srcId="{35F068A1-EC2F-4805-B1D6-6AC9B3DDA79C}" destId="{E91EA58D-ABE5-4A64-9403-EC037CD128B8}" srcOrd="0" destOrd="0" presId="urn:microsoft.com/office/officeart/2005/8/layout/chevron1"/>
    <dgm:cxn modelId="{A74D693F-BB2D-410A-BE79-F815E12A888B}" type="presParOf" srcId="{35F068A1-EC2F-4805-B1D6-6AC9B3DDA79C}" destId="{D3DF9F58-E39E-4BF7-BE5B-EDA2459BB2A1}" srcOrd="1" destOrd="0" presId="urn:microsoft.com/office/officeart/2005/8/layout/chevron1"/>
    <dgm:cxn modelId="{85D97654-5B06-4002-BD9F-A8A8D05E9254}" type="presParOf" srcId="{35F068A1-EC2F-4805-B1D6-6AC9B3DDA79C}" destId="{46C198A1-058E-4291-84A7-A3251C492D75}" srcOrd="2" destOrd="0" presId="urn:microsoft.com/office/officeart/2005/8/layout/chevron1"/>
    <dgm:cxn modelId="{A06E7DAB-29FA-46DA-9949-01B4C54A236B}" type="presParOf" srcId="{35F068A1-EC2F-4805-B1D6-6AC9B3DDA79C}" destId="{9EBA412F-0DFF-4E0C-956A-A2F1A0081DCE}" srcOrd="3" destOrd="0" presId="urn:microsoft.com/office/officeart/2005/8/layout/chevron1"/>
    <dgm:cxn modelId="{62788482-4C5B-4055-8140-3294C1EE3C2F}" type="presParOf" srcId="{35F068A1-EC2F-4805-B1D6-6AC9B3DDA79C}" destId="{32C7F70C-0A25-41A5-883D-3938F6D0576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663F4-DE79-4055-A221-98BA74091511}">
      <dsp:nvSpPr>
        <dsp:cNvPr id="0" name=""/>
        <dsp:cNvSpPr/>
      </dsp:nvSpPr>
      <dsp:spPr>
        <a:xfrm>
          <a:off x="350622" y="0"/>
          <a:ext cx="3973727" cy="250430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871B7-FD62-4ED8-B5D3-27AADC1B9AD6}">
      <dsp:nvSpPr>
        <dsp:cNvPr id="0" name=""/>
        <dsp:cNvSpPr/>
      </dsp:nvSpPr>
      <dsp:spPr>
        <a:xfrm>
          <a:off x="399" y="751290"/>
          <a:ext cx="1495968" cy="1001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Elephant Pro"/>
            </a:rPr>
            <a:t>Extract </a:t>
          </a:r>
          <a:endParaRPr lang="en-US" sz="1800" kern="1200"/>
        </a:p>
      </dsp:txBody>
      <dsp:txXfrm>
        <a:off x="49299" y="800190"/>
        <a:ext cx="1398168" cy="903920"/>
      </dsp:txXfrm>
    </dsp:sp>
    <dsp:sp modelId="{C2F611D4-B8D0-4A2C-96D4-C62A3B518D25}">
      <dsp:nvSpPr>
        <dsp:cNvPr id="0" name=""/>
        <dsp:cNvSpPr/>
      </dsp:nvSpPr>
      <dsp:spPr>
        <a:xfrm>
          <a:off x="1589502" y="751290"/>
          <a:ext cx="1495968" cy="1001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Elephant Pro"/>
            </a:rPr>
            <a:t>Transform</a:t>
          </a:r>
          <a:endParaRPr lang="en-US" sz="1800" kern="1200"/>
        </a:p>
      </dsp:txBody>
      <dsp:txXfrm>
        <a:off x="1638402" y="800190"/>
        <a:ext cx="1398168" cy="903920"/>
      </dsp:txXfrm>
    </dsp:sp>
    <dsp:sp modelId="{ADF52609-FFB8-4601-88B6-87EB0F7F6117}">
      <dsp:nvSpPr>
        <dsp:cNvPr id="0" name=""/>
        <dsp:cNvSpPr/>
      </dsp:nvSpPr>
      <dsp:spPr>
        <a:xfrm>
          <a:off x="3178604" y="751290"/>
          <a:ext cx="1495968" cy="1001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Elephant Pro"/>
            </a:rPr>
            <a:t>Load</a:t>
          </a:r>
          <a:endParaRPr lang="en-US" sz="1800" kern="1200"/>
        </a:p>
      </dsp:txBody>
      <dsp:txXfrm>
        <a:off x="3227504" y="800190"/>
        <a:ext cx="1398168" cy="903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EA58D-ABE5-4A64-9403-EC037CD128B8}">
      <dsp:nvSpPr>
        <dsp:cNvPr id="0" name=""/>
        <dsp:cNvSpPr/>
      </dsp:nvSpPr>
      <dsp:spPr>
        <a:xfrm>
          <a:off x="3361" y="1367022"/>
          <a:ext cx="4094861" cy="163794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  <a:latin typeface="Elephant Pro"/>
            </a:rPr>
            <a:t>What's your age group</a:t>
          </a:r>
          <a:endParaRPr lang="en-US" sz="2800" b="1" kern="1200">
            <a:solidFill>
              <a:schemeClr val="tx1"/>
            </a:solidFill>
          </a:endParaRPr>
        </a:p>
      </dsp:txBody>
      <dsp:txXfrm>
        <a:off x="822333" y="1367022"/>
        <a:ext cx="2456917" cy="1637944"/>
      </dsp:txXfrm>
    </dsp:sp>
    <dsp:sp modelId="{46C198A1-058E-4291-84A7-A3251C492D75}">
      <dsp:nvSpPr>
        <dsp:cNvPr id="0" name=""/>
        <dsp:cNvSpPr/>
      </dsp:nvSpPr>
      <dsp:spPr>
        <a:xfrm>
          <a:off x="3688735" y="1367022"/>
          <a:ext cx="4094861" cy="1637944"/>
        </a:xfrm>
        <a:prstGeom prst="chevron">
          <a:avLst/>
        </a:prstGeom>
        <a:gradFill rotWithShape="0">
          <a:gsLst>
            <a:gs pos="0">
              <a:schemeClr val="accent5">
                <a:hueOff val="108384"/>
                <a:satOff val="-13333"/>
                <a:lumOff val="133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8384"/>
                <a:satOff val="-13333"/>
                <a:lumOff val="133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8384"/>
                <a:satOff val="-13333"/>
                <a:lumOff val="133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  <a:latin typeface="Elephant Pro"/>
            </a:rPr>
            <a:t>Do you relate to any of these condition</a:t>
          </a:r>
          <a:endParaRPr lang="en-US" sz="2800" b="1" kern="1200">
            <a:solidFill>
              <a:schemeClr val="tx1"/>
            </a:solidFill>
          </a:endParaRPr>
        </a:p>
      </dsp:txBody>
      <dsp:txXfrm>
        <a:off x="4507707" y="1367022"/>
        <a:ext cx="2456917" cy="1637944"/>
      </dsp:txXfrm>
    </dsp:sp>
    <dsp:sp modelId="{32C7F70C-0A25-41A5-883D-3938F6D0576D}">
      <dsp:nvSpPr>
        <dsp:cNvPr id="0" name=""/>
        <dsp:cNvSpPr/>
      </dsp:nvSpPr>
      <dsp:spPr>
        <a:xfrm>
          <a:off x="7374110" y="1367022"/>
          <a:ext cx="4094861" cy="1637944"/>
        </a:xfrm>
        <a:prstGeom prst="chevron">
          <a:avLst/>
        </a:prstGeom>
        <a:gradFill rotWithShape="0">
          <a:gsLst>
            <a:gs pos="0">
              <a:schemeClr val="accent5">
                <a:hueOff val="216767"/>
                <a:satOff val="-26666"/>
                <a:lumOff val="266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16767"/>
                <a:satOff val="-26666"/>
                <a:lumOff val="266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16767"/>
                <a:satOff val="-26666"/>
                <a:lumOff val="266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/>
              </a:solidFill>
              <a:latin typeface="Elephant Pro"/>
            </a:rPr>
            <a:t>Check out these tracks</a:t>
          </a:r>
          <a:endParaRPr lang="en-US" sz="2800" kern="1200">
            <a:solidFill>
              <a:schemeClr val="tx1"/>
            </a:solidFill>
          </a:endParaRPr>
        </a:p>
      </dsp:txBody>
      <dsp:txXfrm>
        <a:off x="8193082" y="1367022"/>
        <a:ext cx="2456917" cy="163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AF9F8-4FF1-9842-821B-2704B54B78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BCED2-E6C4-B34C-9C27-57B37E7321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07259-CEC8-134D-98BD-E889CF5925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4BFF1-401E-E140-9517-519C2735B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8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24A77-B79C-B745-A9E1-1D6D51ED6B5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22E3E-6DFE-0042-8B0C-4D2D9BD7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5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5270086"/>
            <a:ext cx="8117840" cy="106213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l">
              <a:buNone/>
              <a:defRPr sz="2000" cap="all" spc="0" baseline="0">
                <a:solidFill>
                  <a:schemeClr val="bg1"/>
                </a:solidFill>
                <a:effectLst>
                  <a:outerShdw blurRad="228600" dist="77470" dir="16200000" sx="103000" sy="103000" algn="ctr" rotWithShape="0">
                    <a:schemeClr val="tx1">
                      <a:alpha val="93000"/>
                    </a:scheme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EE8A4-7ECF-7343-B9B1-32EB434C36FF}"/>
              </a:ext>
            </a:extLst>
          </p:cNvPr>
          <p:cNvSpPr/>
          <p:nvPr userDrawn="1"/>
        </p:nvSpPr>
        <p:spPr>
          <a:xfrm>
            <a:off x="0" y="3438706"/>
            <a:ext cx="9204267" cy="170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8706"/>
            <a:ext cx="9204267" cy="1709927"/>
          </a:xfrm>
          <a:solidFill>
            <a:schemeClr val="accent1"/>
          </a:solidFill>
          <a:effectLst/>
        </p:spPr>
        <p:txBody>
          <a:bodyPr lIns="1554480" tIns="182880" anchor="ctr" anchorCtr="0">
            <a:noAutofit/>
          </a:bodyPr>
          <a:lstStyle>
            <a:lvl1pPr algn="l">
              <a:defRPr sz="7200">
                <a:solidFill>
                  <a:schemeClr val="bg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5B6DAF-5F12-744F-89C2-5FD45A8839C2}"/>
              </a:ext>
            </a:extLst>
          </p:cNvPr>
          <p:cNvSpPr/>
          <p:nvPr userDrawn="1"/>
        </p:nvSpPr>
        <p:spPr>
          <a:xfrm>
            <a:off x="0" y="0"/>
            <a:ext cx="12192000" cy="17287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17" y="2480478"/>
            <a:ext cx="5261925" cy="37343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8236" y="2480478"/>
            <a:ext cx="5226436" cy="37343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36696B-9460-2E42-B876-F540422F86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34283" y="2528976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bg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/>
              <a:t>&amp;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A47723F-795C-4F48-B3BB-B86F87A668B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FFB5A04-7585-5747-8D73-D310F4D9B07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63F43F3-B31F-BF49-B401-E5B955572D4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294FD0-6F49-224D-8A3D-7F093316B689}"/>
              </a:ext>
            </a:extLst>
          </p:cNvPr>
          <p:cNvSpPr/>
          <p:nvPr userDrawn="1"/>
        </p:nvSpPr>
        <p:spPr>
          <a:xfrm>
            <a:off x="0" y="5178127"/>
            <a:ext cx="12192000" cy="16798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3E1A-041F-984E-A7D9-6513B549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192A07-0E1B-E24D-93FD-2A7E2958D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517812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0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F338E0-1063-4148-8770-A99F9D7362D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7" y="2245545"/>
            <a:ext cx="11221755" cy="396793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DB69A96E-B20D-CB48-8E2A-EFE0AC8154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ABA4509-3D86-7348-997A-E8B425B71E4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FE904A6-6E84-974C-AAF1-42BF4585906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3A8E03D-B6D2-2346-B64A-E9A47BD8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4FBDFEF7-18A4-064F-B6D7-D5FDB16AE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917" y="1261872"/>
            <a:ext cx="11221755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032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B40C318E-02CD-4231-855A-9E2585B3357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3776" y="2236861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/>
              <a:t>0X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B581016C-E2F6-4033-B460-95B989076F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93776" y="3621024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/>
              <a:t>0X</a:t>
            </a: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E672417-C677-4098-8C4C-4516A06940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93776" y="5010912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/>
              <a:t>0X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962F5FC-D6A2-7649-8188-ABED4BC61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9152" y="4873752"/>
            <a:ext cx="4123475" cy="3314699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1pPr>
            <a:lvl2pPr marL="4572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2pPr>
            <a:lvl3pPr marL="9144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3pPr>
            <a:lvl4pPr marL="13716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4pPr>
            <a:lvl5pPr marL="18288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$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37944" y="2331957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603796F-6D80-4E24-B830-B73D8DB4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837944" y="3716120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A54CA726-0316-40AD-B560-E6E7F3D03A0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37944" y="5106008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2812" y="1728778"/>
            <a:ext cx="6079187" cy="512922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0" y="2477"/>
            <a:ext cx="12191999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3126096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5229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8069678-06F6-1A4D-888A-367029ED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514863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6092952" y="5129225"/>
            <a:ext cx="6099048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8" y="571500"/>
            <a:ext cx="5107118" cy="556329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2978444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6788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9" y="5444373"/>
            <a:ext cx="4920583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66C3E51-41CC-A742-805A-C58485A76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3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CFD71-0872-634C-A6AF-7F54FDCEFA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7949" y="3511296"/>
            <a:ext cx="2496312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F6EC6B9-0C18-4FFF-B4F8-1ACEDDD207A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453894" y="3511296"/>
            <a:ext cx="2615184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6FEBE89-93F7-4338-9ECA-FE802D7197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462038" y="3511296"/>
            <a:ext cx="2048256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571E88-3094-421E-8A4A-03A36D2D24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68700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7B08329-0C23-4838-8FA8-51FDF6A8FE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3894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AE0FE560-C868-4602-8298-A6BD06C5EAA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468915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9C028-F330-3240-A65B-06CDCADC1A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B2EA3C-9C79-2245-A7B7-ACCA615B5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8BA37BA-03A2-5C4E-82D5-3B9439F61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0A178069-B4D4-2D45-ABBC-CC29947FE3F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924316E-D172-EC4E-A6A7-6AA19A58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48" y="365125"/>
            <a:ext cx="8146724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0B629AF4-134C-4748-A752-1763CA620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7948" y="1316736"/>
            <a:ext cx="8146724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9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50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2705F2C-1825-0440-83D2-2EE05E0D0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1129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5278A30-5578-C142-9C42-1BC018A282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37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7643B00-2ED4-E345-970A-099755FD3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174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3504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504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FA6F28-6734-0347-851C-F4834CE1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296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71280C-64AE-AD4D-AB89-068820A6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11296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3EC4F5D-6060-D44A-AA11-7D91B388F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376" y="4764024"/>
            <a:ext cx="23317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83FAE66-0948-F840-B835-8C2A2BFD9B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376" y="5026714"/>
            <a:ext cx="2331720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50DA907-6313-0542-99CF-7EAEA36FEB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1744" y="4764024"/>
            <a:ext cx="2332882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629D646-8650-0249-9329-D5B0827550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1744" y="5026714"/>
            <a:ext cx="2332882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2E59B1-A6F6-694C-A6E9-74D1D17DFAA8}"/>
              </a:ext>
            </a:extLst>
          </p:cNvPr>
          <p:cNvSpPr/>
          <p:nvPr userDrawn="1"/>
        </p:nvSpPr>
        <p:spPr>
          <a:xfrm>
            <a:off x="-5326" y="0"/>
            <a:ext cx="12208042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012CB6C2-8938-6442-8261-95818D6B720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A85C6B76-F9A5-5F42-9C52-6FB7B778414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2936759-3855-E144-8703-79F4224F2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FE32960-3616-C44A-82B2-EE3A9BC5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4839BE7-AF0B-364A-9D3D-497DCD209D1B}"/>
              </a:ext>
            </a:extLst>
          </p:cNvPr>
          <p:cNvSpPr/>
          <p:nvPr userDrawn="1"/>
        </p:nvSpPr>
        <p:spPr>
          <a:xfrm>
            <a:off x="-5326" y="0"/>
            <a:ext cx="12197326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76072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72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072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BB2E4EC-B8A1-CD41-9057-9AE6A7882BB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57016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B8AD6F6-1B62-494C-8767-CC218F0E49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7016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A812F38-0F8B-6444-AD60-2F65D017B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7016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3A006211-ACE1-FE46-9F10-A3D8E80651A2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556248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1629A601-A52F-B84C-8138-62D4E4BB4B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6248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AA874B1-682E-8846-A923-D1F12920B9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6248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9D6FBD27-4D0C-784C-8752-36876C0C0E8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601200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DCEB387-598F-6945-AF2B-1145D25DF9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200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FB68E8FC-0520-4544-AFF4-3642E9F0C2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01200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BD637557-7B78-3747-9BC4-F35FDBF7FE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76072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6E96B315-B471-8641-8867-F0EEE8BB1E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6072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0A98649-AF92-9A43-A80B-27DB0DECCB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6072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5AB0D830-FF86-F646-A1A1-ADC6E62FFEC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3557016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E8B90F1-E53D-1C48-8451-7BFC71569DE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57016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8A5CECD-022B-FE45-9374-D1FC6E00B2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7016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EC6367FB-3595-7148-82EC-13C6CE694097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556248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29AD5401-C04B-3747-9C6B-AC62F2F425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56248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AC220BBF-86B3-FC42-AC65-ABE1E3DB1B8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56248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27BC8E2E-95DD-C34C-AF57-82911379D8EC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601200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4A1BEFC-2921-144C-A93E-29B4C083EC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1200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E2FDF3E-9C43-FC49-8286-1174132AA1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01200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1268EF-00C0-F041-B0CD-4C802A4AA3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6BB5CE9A-A1C7-6947-8F40-0E674879C06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702F4E2-9AFB-D94B-9F56-09D2B566A9C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5659A7F-A0AB-4B4A-9088-90D5276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036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52A35E-A8EB-2B4B-BDBE-FAB2DD34F2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420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F149E-5163-3642-98ED-A1D662A9639C}"/>
              </a:ext>
            </a:extLst>
          </p:cNvPr>
          <p:cNvSpPr/>
          <p:nvPr userDrawn="1"/>
        </p:nvSpPr>
        <p:spPr>
          <a:xfrm>
            <a:off x="3044201" y="2"/>
            <a:ext cx="9193404" cy="1728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A7CA7-6EF9-BE47-83CC-59F8DEF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18" y="428844"/>
            <a:ext cx="8177554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4F10B97-63CB-6B4D-8AA0-A27F4F59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181" y="2395728"/>
            <a:ext cx="3721653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B3621C-CFFA-684E-BF2E-38B3E00343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46723" y="2395728"/>
            <a:ext cx="3767949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1F050A6-EA83-E74A-B437-9CE650A4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75460F1-C651-F546-B045-03A112F08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EBDA48E1-37F9-284F-8F7F-426F4063D06A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</p:spTree>
    <p:extLst>
      <p:ext uri="{BB962C8B-B14F-4D97-AF65-F5344CB8AC3E}">
        <p14:creationId xmlns:p14="http://schemas.microsoft.com/office/powerpoint/2010/main" val="2697106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E13EF0-6E32-8E44-B09A-9B746B2D25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1281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1975B-7553-C840-BF64-61486AF5C4C0}"/>
              </a:ext>
            </a:extLst>
          </p:cNvPr>
          <p:cNvSpPr/>
          <p:nvPr userDrawn="1"/>
        </p:nvSpPr>
        <p:spPr>
          <a:xfrm>
            <a:off x="6112812" y="0"/>
            <a:ext cx="60791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2">
            <a:extLst>
              <a:ext uri="{FF2B5EF4-FFF2-40B4-BE49-F238E27FC236}">
                <a16:creationId xmlns:a16="http://schemas.microsoft.com/office/drawing/2014/main" id="{CA0C724A-FAD9-E146-A1C8-EBAE3739D2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83590" y="6356350"/>
            <a:ext cx="2704893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219A6394-C717-394F-8623-E4D3D24F5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90" y="6356350"/>
            <a:ext cx="136788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E49E08-B4B7-D941-8502-9C8CE598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557EA6-ABC6-F740-833E-ED900088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729" y="944457"/>
            <a:ext cx="5108943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6BE1F8-2B6C-B747-9F21-ECF2386BE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5727" y="2125820"/>
            <a:ext cx="5108943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4526866"/>
            <a:ext cx="6286255" cy="142789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l">
              <a:buNone/>
              <a:defRPr sz="1600" spc="0">
                <a:solidFill>
                  <a:schemeClr val="bg1"/>
                </a:solidFill>
                <a:effectLst>
                  <a:outerShdw blurRad="350742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371723"/>
            <a:ext cx="6286255" cy="1128589"/>
          </a:xfrm>
          <a:effectLst>
            <a:outerShdw blurRad="63500" dist="150885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0">
            <a:noAutofit/>
          </a:bodyPr>
          <a:lstStyle>
            <a:lvl1pPr algn="l">
              <a:defRPr sz="5400">
                <a:solidFill>
                  <a:schemeClr val="accent6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18A3310-50EE-3142-930B-D378A2C7196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1020E5D-288E-E247-868A-B07CC082BE33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C55A823-31F2-AB4B-BB7C-DC2A8B833B6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D9CC-6480-4575-B778-3317BDE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5760"/>
            <a:ext cx="11219688" cy="114300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0AED2-5674-4222-8972-52689F444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5A4F-AA3E-43FE-A847-E23C0669A46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067800" y="6356350"/>
            <a:ext cx="264566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E53FA-20A3-4A6C-A6FF-3E65560A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3776" y="6356350"/>
            <a:ext cx="99212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4D47D-F679-4E7B-BCBF-874BF928A5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1858963"/>
            <a:ext cx="11219688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7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FDD0CA-CA3A-6B4B-B159-01C6EA1B25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53538" y="0"/>
            <a:ext cx="313846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4CD6-5B55-2241-968E-97DAA8580DCC}"/>
              </a:ext>
            </a:extLst>
          </p:cNvPr>
          <p:cNvSpPr/>
          <p:nvPr userDrawn="1"/>
        </p:nvSpPr>
        <p:spPr>
          <a:xfrm>
            <a:off x="0" y="0"/>
            <a:ext cx="905894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A0273-17AD-8245-A2FA-D01083334A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00" y="2532888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736979"/>
            <a:ext cx="8052748" cy="1325563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6F08CA-81DF-F947-B8E0-693791CF007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99947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3D570B-86E3-CA47-81D9-EDC9161E0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3352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511E021-8C30-504E-A564-A97BE3ACC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BE541518-B2D8-2B49-A671-6816AB3669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DD3F9-667C-DF4D-8A62-CB6D43B6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2846" y="2550997"/>
            <a:ext cx="4669707" cy="4259377"/>
          </a:xfrm>
        </p:spPr>
        <p:txBody>
          <a:bodyPr anchor="t" anchorCtr="0">
            <a:noAutofit/>
          </a:bodyPr>
          <a:lstStyle>
            <a:lvl1pPr marL="0" indent="0">
              <a:buNone/>
              <a:defRPr sz="41300">
                <a:solidFill>
                  <a:schemeClr val="accent3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9900">
                <a:solidFill>
                  <a:schemeClr val="accent3">
                    <a:alpha val="40000"/>
                  </a:schemeClr>
                </a:solidFill>
                <a:latin typeface="+mj-lt"/>
              </a:defRPr>
            </a:lvl2pPr>
            <a:lvl3pPr marL="914400" indent="0">
              <a:buNone/>
              <a:defRPr sz="16600">
                <a:solidFill>
                  <a:schemeClr val="accent3">
                    <a:alpha val="40000"/>
                  </a:schemeClr>
                </a:solidFill>
                <a:latin typeface="+mj-lt"/>
              </a:defRPr>
            </a:lvl3pPr>
            <a:lvl4pPr marL="13716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4pPr>
            <a:lvl5pPr marL="18288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125820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642616"/>
            <a:ext cx="4983480" cy="326440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9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CC91C-66CB-964D-8640-FF553C4B3F68}"/>
              </a:ext>
            </a:extLst>
          </p:cNvPr>
          <p:cNvSpPr/>
          <p:nvPr userDrawn="1"/>
        </p:nvSpPr>
        <p:spPr>
          <a:xfrm>
            <a:off x="6090674" y="0"/>
            <a:ext cx="61013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F23101-BBDC-6E48-B061-F3188397AB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6090674" cy="517812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9DF78D-9689-404B-893B-D81AEFD60B61}"/>
              </a:ext>
            </a:extLst>
          </p:cNvPr>
          <p:cNvSpPr/>
          <p:nvPr userDrawn="1"/>
        </p:nvSpPr>
        <p:spPr>
          <a:xfrm>
            <a:off x="0" y="5178129"/>
            <a:ext cx="6090674" cy="1679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6CEBF45-08BC-D246-B09E-E89788D92FD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016332" y="6356350"/>
            <a:ext cx="2704893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F3B1B5E-97CC-B343-8C1F-44F4A15CE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2356286-04CD-1746-8B54-61C0FA0D4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591" y="944457"/>
            <a:ext cx="5131081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CF47222-7082-7A4F-B539-2B7DA642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590" y="2084832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BD1385E9-4181-6945-827C-BD08E7653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Photos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" y="447317"/>
            <a:ext cx="8163532" cy="974050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0DAE41A5-2144-F245-AB20-E2DF07E99F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255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E9F041-C87F-8F43-8E51-AB5DD0B327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11675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85202-379C-1547-948B-E51BF6A4F6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2917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0CE1110F-B298-B541-BFDE-B0E07F7851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2052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62191D7-447F-C149-98BD-B72403F0CE6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343472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40321E8F-68AC-0946-AD35-70EAD7D12F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24712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A771C33E-C77C-8C46-AFAE-330A56B0EC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47783" y="2059572"/>
            <a:ext cx="2508668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42F76F2-61F6-5748-9924-28BCE2D669B8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29203" y="3103182"/>
            <a:ext cx="2527247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4FBB18F0-1B37-BB4D-8805-1060DC42C458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9048" y="3776472"/>
            <a:ext cx="2557402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C4DC40-934B-2F47-BCFA-5952BEE68E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7764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92C2F78E-AAC9-304E-8939-1489078E6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22CDA81B-D223-2940-BCAD-E9E908E36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69374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57" name="Footer Placeholder 16">
            <a:extLst>
              <a:ext uri="{FF2B5EF4-FFF2-40B4-BE49-F238E27FC236}">
                <a16:creationId xmlns:a16="http://schemas.microsoft.com/office/drawing/2014/main" id="{17CB3272-A681-F44E-8E30-0DB937550EF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76108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855C320-6D70-974D-AD87-3EEFC128B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9524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68FA9-F7C6-0245-97E0-B8475C0082DA}"/>
              </a:ext>
            </a:extLst>
          </p:cNvPr>
          <p:cNvSpPr/>
          <p:nvPr userDrawn="1"/>
        </p:nvSpPr>
        <p:spPr>
          <a:xfrm>
            <a:off x="3049525" y="1"/>
            <a:ext cx="9142476" cy="1728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005B53-16AE-6245-A669-FFC152CE2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2441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160948A-B0E0-C146-BE25-49A0EEB08FB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1238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8877D5D4-CC79-6349-BA9D-0BE5AFC2186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9239511" y="2480479"/>
            <a:ext cx="2475162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DB894E3-7E74-094D-BCC8-5E86F34B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40" y="428844"/>
            <a:ext cx="8172231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841B8290-28DF-BD48-8410-062B0B977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F5DCEB1E-BA29-B849-88A4-B9DA30431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C185ECBC-03C3-E144-B7F4-D2E6D1BDD09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042B-EDBE-164C-9074-51EBD6435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68C1E3-BF37-F647-A9CC-2D17F7D75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364748-85A7-FB43-9595-55ADAB9F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50"/>
            <a:ext cx="11049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9" r:id="rId3"/>
    <p:sldLayoutId id="2147483650" r:id="rId4"/>
    <p:sldLayoutId id="2147483658" r:id="rId5"/>
    <p:sldLayoutId id="2147483668" r:id="rId6"/>
    <p:sldLayoutId id="2147483651" r:id="rId7"/>
    <p:sldLayoutId id="2147483664" r:id="rId8"/>
    <p:sldLayoutId id="2147483652" r:id="rId9"/>
    <p:sldLayoutId id="2147483653" r:id="rId10"/>
    <p:sldLayoutId id="2147483663" r:id="rId11"/>
    <p:sldLayoutId id="2147483660" r:id="rId12"/>
    <p:sldLayoutId id="2147483654" r:id="rId13"/>
    <p:sldLayoutId id="2147483666" r:id="rId14"/>
    <p:sldLayoutId id="2147483659" r:id="rId15"/>
    <p:sldLayoutId id="2147483655" r:id="rId16"/>
    <p:sldLayoutId id="2147483661" r:id="rId17"/>
    <p:sldLayoutId id="2147483662" r:id="rId18"/>
    <p:sldLayoutId id="214748365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jnews.com/%D8%A8%D8%AE%D8%B4-%D8%A7%D8%AC%D8%AA%D9%85%D8%A7%D8%B9%DB%8C-5/205236-%D9%85%D9%88%D8%B3%DB%8C%D9%82%DB%8C-%D8%AF%D8%B1%D9%85%D8%A7%D9%86%DB%8C-%D8%A8%D9%87-%D8%AA%D8%B3%DA%A9%DB%8C%D9%86-%D8%A7%D8%B6%D8%B7%D8%B1%D8%A7%D8%A8-%D8%B9%D9%84%D8%A7%D8%A6%D9%85-%D8%A7%D9%81%D8%B3%D8%B1%D8%AF%DA%AF%DB%8C-%DA%A9%D9%85%DA%A9-%D9%85%DB%8C-%DA%A9%D9%86%D8%AF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atherinerasgaiti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kaggle.com/datasets/catherinerasgaitis/mxmh-survey-results/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leepiau/music_mental_health.git" TargetMode="Externa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6" descr="Record player">
            <a:extLst>
              <a:ext uri="{FF2B5EF4-FFF2-40B4-BE49-F238E27FC236}">
                <a16:creationId xmlns:a16="http://schemas.microsoft.com/office/drawing/2014/main" id="{FC7BF861-A2E4-494A-9D38-58474C6483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" y="-10320"/>
            <a:ext cx="12192000" cy="6858000"/>
          </a:xfr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E3864CD-34AE-44AD-9AE5-19255E64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4595"/>
            <a:ext cx="11786600" cy="1724038"/>
          </a:xfrm>
        </p:spPr>
        <p:txBody>
          <a:bodyPr/>
          <a:lstStyle/>
          <a:p>
            <a:r>
              <a:rPr lang="en-US" sz="5400"/>
              <a:t>The Awesome Music Recommendation Engine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B069F010-04B4-4EB7-8DFA-29084F8AA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3703" y="5150668"/>
            <a:ext cx="1456055" cy="106213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/>
          <a:lstStyle/>
          <a:p>
            <a:r>
              <a:rPr lang="en-US" sz="3200" dirty="0"/>
              <a:t>JDE03</a:t>
            </a:r>
          </a:p>
        </p:txBody>
      </p:sp>
    </p:spTree>
    <p:extLst>
      <p:ext uri="{BB962C8B-B14F-4D97-AF65-F5344CB8AC3E}">
        <p14:creationId xmlns:p14="http://schemas.microsoft.com/office/powerpoint/2010/main" val="168294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EB4D55F-7A33-2DF2-AA09-C3BE1B96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5" y="303452"/>
            <a:ext cx="3639634" cy="75022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>
                <a:solidFill>
                  <a:schemeClr val="tx1"/>
                </a:solidFill>
              </a:rPr>
              <a:t>Learnings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Close-up of musical equipment">
            <a:extLst>
              <a:ext uri="{FF2B5EF4-FFF2-40B4-BE49-F238E27FC236}">
                <a16:creationId xmlns:a16="http://schemas.microsoft.com/office/drawing/2014/main" id="{9DF3DBCC-AAA7-6A9F-1970-2023B41EA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2" r="19257" b="-2"/>
          <a:stretch/>
        </p:blipFill>
        <p:spPr>
          <a:xfrm>
            <a:off x="6921500" y="1054869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A427C8-4224-58AA-A9BE-9BB1D0B86FFE}"/>
              </a:ext>
            </a:extLst>
          </p:cNvPr>
          <p:cNvSpPr txBox="1"/>
          <p:nvPr/>
        </p:nvSpPr>
        <p:spPr>
          <a:xfrm>
            <a:off x="333232" y="919605"/>
            <a:ext cx="621241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cURL</a:t>
            </a:r>
            <a:r>
              <a:rPr lang="en-US" dirty="0"/>
              <a:t> commands for API requests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Spotipy</a:t>
            </a:r>
            <a:r>
              <a:rPr lang="en-US" dirty="0"/>
              <a:t> is a very useful python library to work with Spotify's Web API :)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Button widgets on Python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Manipulating data with </a:t>
            </a:r>
            <a:r>
              <a:rPr lang="en-US" dirty="0" err="1"/>
              <a:t>dataframes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Power of running SQL commands in Python; ability to loop and pass variables into statements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Query for database information without the benefit of a nice GUI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ea typeface="+mn-lt"/>
                <a:cs typeface="+mn-lt"/>
              </a:rPr>
              <a:t>Parse </a:t>
            </a:r>
            <a:r>
              <a:rPr lang="en-US" dirty="0" err="1">
                <a:ea typeface="+mn-lt"/>
                <a:cs typeface="+mn-lt"/>
              </a:rPr>
              <a:t>json</a:t>
            </a:r>
            <a:r>
              <a:rPr lang="en-US" dirty="0">
                <a:ea typeface="+mn-lt"/>
                <a:cs typeface="+mn-lt"/>
              </a:rPr>
              <a:t> data/extract information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Using Views, Unnest, Cross Join Lateral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Collaborating, using </a:t>
            </a:r>
            <a:r>
              <a:rPr lang="en-US" dirty="0" err="1"/>
              <a:t>Github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7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18E3-8654-944F-A7C0-63D7DCA6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13" y="231074"/>
            <a:ext cx="4899289" cy="582753"/>
          </a:xfrm>
        </p:spPr>
        <p:txBody>
          <a:bodyPr>
            <a:normAutofit fontScale="90000"/>
          </a:bodyPr>
          <a:lstStyle/>
          <a:p>
            <a:r>
              <a:rPr lang="en-US" sz="4000"/>
              <a:t>Findings / Analysis</a:t>
            </a:r>
          </a:p>
        </p:txBody>
      </p:sp>
      <p:pic>
        <p:nvPicPr>
          <p:cNvPr id="19" name="Picture Placeholder 18" descr="Record player">
            <a:extLst>
              <a:ext uri="{FF2B5EF4-FFF2-40B4-BE49-F238E27FC236}">
                <a16:creationId xmlns:a16="http://schemas.microsoft.com/office/drawing/2014/main" id="{8C59551D-7638-1748-A5AF-6DB155AD197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7764" y="0"/>
            <a:ext cx="3044952" cy="6858000"/>
          </a:xfrm>
        </p:spPr>
      </p:pic>
      <p:pic>
        <p:nvPicPr>
          <p:cNvPr id="33" name="Picture 3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E0D48F3-8ED4-7ADA-CFC1-78ACF584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07" y="3717528"/>
            <a:ext cx="6789523" cy="29218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09164E-F6DB-D047-DE75-6C197FE9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8" y="983039"/>
            <a:ext cx="2332081" cy="32405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1171EF-18C1-3861-CA6A-994F2BC21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200" y="987801"/>
            <a:ext cx="2327962" cy="32516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6F5D73-C97B-5F4D-D547-0975BFAFAE08}"/>
              </a:ext>
            </a:extLst>
          </p:cNvPr>
          <p:cNvSpPr txBox="1"/>
          <p:nvPr/>
        </p:nvSpPr>
        <p:spPr>
          <a:xfrm>
            <a:off x="357577" y="4992235"/>
            <a:ext cx="4682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Elephant Pro"/>
              </a:rPr>
              <a:t>Most popular, effective genre:  ROCK!</a:t>
            </a:r>
            <a:r>
              <a:rPr lang="en-US" b="1">
                <a:latin typeface="Papyrus"/>
              </a:rPr>
              <a:t>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887BC9-D1D0-E14A-8068-D040E8AD640C}"/>
              </a:ext>
            </a:extLst>
          </p:cNvPr>
          <p:cNvSpPr txBox="1"/>
          <p:nvPr/>
        </p:nvSpPr>
        <p:spPr>
          <a:xfrm>
            <a:off x="5239580" y="2092191"/>
            <a:ext cx="2489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50000"/>
                  </a:schemeClr>
                </a:solidFill>
                <a:latin typeface="Elephant Pro"/>
              </a:rPr>
              <a:t>Main issue: Anxiety</a:t>
            </a:r>
          </a:p>
        </p:txBody>
      </p:sp>
    </p:spTree>
    <p:extLst>
      <p:ext uri="{BB962C8B-B14F-4D97-AF65-F5344CB8AC3E}">
        <p14:creationId xmlns:p14="http://schemas.microsoft.com/office/powerpoint/2010/main" val="392303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HD wallpaper: sound wave illustration, abstract, black background, no ...">
            <a:extLst>
              <a:ext uri="{FF2B5EF4-FFF2-40B4-BE49-F238E27FC236}">
                <a16:creationId xmlns:a16="http://schemas.microsoft.com/office/drawing/2014/main" id="{9BF779CF-0FD8-F489-AA32-654312D0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8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t="2803" b="719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A1431B03-7563-8B89-1547-8D8BF37E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7" y="52599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Recommendation Engine</a:t>
            </a:r>
          </a:p>
        </p:txBody>
      </p:sp>
      <p:sp>
        <p:nvSpPr>
          <p:cNvPr id="129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5E62F-F77E-833F-4884-A1A83B0C5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156BFF5-A11A-234E-A308-E7366A28581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106" name="Diagram 105">
            <a:extLst>
              <a:ext uri="{FF2B5EF4-FFF2-40B4-BE49-F238E27FC236}">
                <a16:creationId xmlns:a16="http://schemas.microsoft.com/office/drawing/2014/main" id="{B0BE0BD1-EBA2-D24A-5D2D-5B392DA5C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114956"/>
              </p:ext>
            </p:extLst>
          </p:nvPr>
        </p:nvGraphicFramePr>
        <p:xfrm>
          <a:off x="224817" y="801820"/>
          <a:ext cx="11472333" cy="4371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74" name="TextBox 873">
            <a:extLst>
              <a:ext uri="{FF2B5EF4-FFF2-40B4-BE49-F238E27FC236}">
                <a16:creationId xmlns:a16="http://schemas.microsoft.com/office/drawing/2014/main" id="{A871E48B-2094-752F-29DF-2330B30CEFCF}"/>
              </a:ext>
            </a:extLst>
          </p:cNvPr>
          <p:cNvSpPr txBox="1"/>
          <p:nvPr/>
        </p:nvSpPr>
        <p:spPr>
          <a:xfrm>
            <a:off x="1347089" y="4535739"/>
            <a:ext cx="8868320" cy="1292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Personalized music recommendations tailored to the individual characteristics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Potential to improve mood and well being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Enhances the user experience by reducing the hassle to search for a song </a:t>
            </a:r>
          </a:p>
        </p:txBody>
      </p:sp>
    </p:spTree>
    <p:extLst>
      <p:ext uri="{BB962C8B-B14F-4D97-AF65-F5344CB8AC3E}">
        <p14:creationId xmlns:p14="http://schemas.microsoft.com/office/powerpoint/2010/main" val="30780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303CAE6B-8DF9-4B47-8A2E-925D8CB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II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0B875-62FB-9F03-4D39-B5F5BF1D6C49}"/>
              </a:ext>
            </a:extLst>
          </p:cNvPr>
          <p:cNvSpPr txBox="1"/>
          <p:nvPr/>
        </p:nvSpPr>
        <p:spPr>
          <a:xfrm>
            <a:off x="487914" y="2234880"/>
            <a:ext cx="4061460" cy="3898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20345" indent="-220345" defTabSz="706100">
              <a:lnSpc>
                <a:spcPct val="150000"/>
              </a:lnSpc>
              <a:spcAft>
                <a:spcPts val="594"/>
              </a:spcAft>
              <a:buFont typeface="Arial"/>
              <a:buChar char="•"/>
            </a:pPr>
            <a:r>
              <a:rPr lang="en-US" sz="1500" b="1" kern="1200">
                <a:latin typeface="Amasis MT Pro"/>
                <a:ea typeface="+mn-lt"/>
                <a:cs typeface="+mn-lt"/>
              </a:rPr>
              <a:t>Normalize data</a:t>
            </a:r>
            <a:endParaRPr lang="en-US" sz="1500"/>
          </a:p>
          <a:p>
            <a:pPr marL="220345" indent="-220345" defTabSz="706100">
              <a:lnSpc>
                <a:spcPct val="150000"/>
              </a:lnSpc>
              <a:spcAft>
                <a:spcPts val="594"/>
              </a:spcAft>
              <a:buFont typeface="Arial"/>
              <a:buChar char="•"/>
            </a:pPr>
            <a:r>
              <a:rPr lang="en-US" sz="1500" b="1" kern="1200">
                <a:latin typeface="Amasis MT Pro"/>
                <a:ea typeface="+mn-lt"/>
                <a:cs typeface="+mn-lt"/>
              </a:rPr>
              <a:t>Search for recommendations for genres not in Spotify's list of genres</a:t>
            </a:r>
            <a:endParaRPr lang="en-US" sz="1500" b="1" kern="1200">
              <a:latin typeface="Amasis MT Pro"/>
            </a:endParaRPr>
          </a:p>
          <a:p>
            <a:pPr marL="220345" indent="-220345" defTabSz="706100">
              <a:lnSpc>
                <a:spcPct val="150000"/>
              </a:lnSpc>
              <a:spcAft>
                <a:spcPts val="594"/>
              </a:spcAft>
              <a:buFont typeface="Arial"/>
              <a:buChar char="•"/>
            </a:pPr>
            <a:r>
              <a:rPr lang="en-US" sz="1500" b="1" kern="1200">
                <a:latin typeface="Amasis MT Pro"/>
                <a:ea typeface="+mn-lt"/>
                <a:cs typeface="+mn-lt"/>
              </a:rPr>
              <a:t>Explore combination of mental issues to provide better recommendations</a:t>
            </a:r>
            <a:endParaRPr lang="en-US" sz="1500" b="1" kern="1200">
              <a:latin typeface="Amasis MT Pro"/>
            </a:endParaRPr>
          </a:p>
          <a:p>
            <a:pPr marL="220345" indent="-220345" defTabSz="706100">
              <a:lnSpc>
                <a:spcPct val="150000"/>
              </a:lnSpc>
              <a:spcAft>
                <a:spcPts val="594"/>
              </a:spcAft>
              <a:buFont typeface="Arial"/>
              <a:buChar char="•"/>
            </a:pPr>
            <a:r>
              <a:rPr lang="en-US" sz="1500" b="1">
                <a:latin typeface="Amasis MT Pro"/>
                <a:ea typeface="+mn-lt"/>
                <a:cs typeface="+mn-lt"/>
              </a:rPr>
              <a:t>Added personalization to better tailor to their need</a:t>
            </a:r>
            <a:endParaRPr lang="en-US" sz="1500" b="1" kern="1200">
              <a:latin typeface="Amasis MT Pro"/>
              <a:ea typeface="+mn-lt"/>
              <a:cs typeface="+mn-lt"/>
            </a:endParaRPr>
          </a:p>
          <a:p>
            <a:pPr marL="220345" indent="-220345" defTabSz="706100">
              <a:lnSpc>
                <a:spcPct val="150000"/>
              </a:lnSpc>
              <a:spcAft>
                <a:spcPts val="594"/>
              </a:spcAft>
              <a:buFont typeface="Arial"/>
              <a:buChar char="•"/>
            </a:pPr>
            <a:r>
              <a:rPr lang="en-US" sz="1500" b="1">
                <a:latin typeface="Amasis MT Pro"/>
              </a:rPr>
              <a:t>Interface enhancements</a:t>
            </a:r>
          </a:p>
          <a:p>
            <a:pPr marL="220345" indent="-220345" defTabSz="706100">
              <a:lnSpc>
                <a:spcPct val="150000"/>
              </a:lnSpc>
              <a:spcAft>
                <a:spcPts val="594"/>
              </a:spcAft>
              <a:buFont typeface="Arial"/>
              <a:buChar char="•"/>
            </a:pPr>
            <a:r>
              <a:rPr lang="en-US" sz="1500" b="1">
                <a:latin typeface="Amasis MT Pro"/>
              </a:rPr>
              <a:t>Feedback mechanism to generate more data for better algorithm</a:t>
            </a:r>
          </a:p>
        </p:txBody>
      </p:sp>
      <p:pic>
        <p:nvPicPr>
          <p:cNvPr id="2" name="Picture 1" descr="A headphones with a brain and music note&#10;&#10;Description automatically generated">
            <a:extLst>
              <a:ext uri="{FF2B5EF4-FFF2-40B4-BE49-F238E27FC236}">
                <a16:creationId xmlns:a16="http://schemas.microsoft.com/office/drawing/2014/main" id="{12F13664-C772-EC7F-B074-C2FBF1925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0194" y="2413891"/>
            <a:ext cx="5735505" cy="32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2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6" descr="Camera">
            <a:extLst>
              <a:ext uri="{FF2B5EF4-FFF2-40B4-BE49-F238E27FC236}">
                <a16:creationId xmlns:a16="http://schemas.microsoft.com/office/drawing/2014/main" id="{D7AC3234-71CD-4DF7-A5CC-8C03DF4768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467" r="-1"/>
          <a:stretch/>
        </p:blipFill>
        <p:spPr>
          <a:xfrm>
            <a:off x="0" y="0"/>
            <a:ext cx="12192000" cy="6858000"/>
          </a:xfr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423209"/>
            <a:ext cx="4546012" cy="107710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4477474" cy="112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>
                <a:solidFill>
                  <a:schemeClr val="tx1"/>
                </a:solidFill>
              </a:rPr>
              <a:t>THE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</a:t>
            </a:r>
          </a:p>
        </p:txBody>
      </p:sp>
      <p:pic>
        <p:nvPicPr>
          <p:cNvPr id="9" name="Picture Placeholder 8" descr="Tape player">
            <a:extLst>
              <a:ext uri="{FF2B5EF4-FFF2-40B4-BE49-F238E27FC236}">
                <a16:creationId xmlns:a16="http://schemas.microsoft.com/office/drawing/2014/main" id="{231850BC-B29B-B144-B995-C7A92067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>
          <a:xfrm>
            <a:off x="933388" y="1632714"/>
            <a:ext cx="3691160" cy="41525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26EC8C-E0A5-6E4F-BF89-42419A5F72BA}"/>
              </a:ext>
            </a:extLst>
          </p:cNvPr>
          <p:cNvSpPr>
            <a:spLocks/>
          </p:cNvSpPr>
          <p:nvPr/>
        </p:nvSpPr>
        <p:spPr>
          <a:xfrm>
            <a:off x="5318479" y="1670249"/>
            <a:ext cx="5332460" cy="3510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 defTabSz="548640">
              <a:spcAft>
                <a:spcPts val="600"/>
              </a:spcAft>
            </a:pPr>
            <a:r>
              <a:rPr lang="en-US" kern="1200">
                <a:solidFill>
                  <a:srgbClr val="555555"/>
                </a:solidFill>
                <a:latin typeface="Avenir Next LT Pro"/>
                <a:ea typeface="+mn-ea"/>
                <a:cs typeface="+mn-cs"/>
              </a:rPr>
              <a:t>Can music improve an individual's mood and overall mental health? If so, what should I be listening to?</a:t>
            </a:r>
            <a:endParaRPr lang="en-US" kern="1200">
              <a:latin typeface="+mn-lt"/>
            </a:endParaRPr>
          </a:p>
          <a:p>
            <a:pPr algn="just" defTabSz="548640">
              <a:spcAft>
                <a:spcPts val="600"/>
              </a:spcAft>
            </a:pPr>
            <a:endParaRPr lang="en-US" kern="1200">
              <a:solidFill>
                <a:srgbClr val="555555"/>
              </a:solidFill>
              <a:latin typeface="Avenir Next LT Pro"/>
            </a:endParaRPr>
          </a:p>
          <a:p>
            <a:pPr algn="just" defTabSz="548640">
              <a:spcAft>
                <a:spcPts val="600"/>
              </a:spcAft>
            </a:pPr>
            <a:r>
              <a:rPr lang="en-US" kern="1200">
                <a:solidFill>
                  <a:srgbClr val="555555"/>
                </a:solidFill>
                <a:latin typeface="Avenir Next LT Pro"/>
                <a:ea typeface="+mn-ea"/>
                <a:cs typeface="+mn-cs"/>
              </a:rPr>
              <a:t>We analyzed a survey of respondents regarding their listening habits and the effect of music on their self-reported mental health, and based on the data, create a recommendation engine which serves a selection of music based on how the user is feeling. </a:t>
            </a:r>
            <a:endParaRPr lang="en-US" kern="1200">
              <a:latin typeface="+mn-lt"/>
            </a:endParaRPr>
          </a:p>
          <a:p>
            <a:pPr algn="just">
              <a:spcAft>
                <a:spcPts val="600"/>
              </a:spcAft>
            </a:pPr>
            <a:endParaRPr lang="en-US" sz="14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F6E45-B598-9590-FF7E-BB4B82A0234A}"/>
              </a:ext>
            </a:extLst>
          </p:cNvPr>
          <p:cNvSpPr txBox="1"/>
          <p:nvPr/>
        </p:nvSpPr>
        <p:spPr>
          <a:xfrm>
            <a:off x="5191498" y="5032024"/>
            <a:ext cx="5240320" cy="646331"/>
          </a:xfrm>
          <a:prstGeom prst="rect">
            <a:avLst/>
          </a:prstGeom>
          <a:noFill/>
          <a:effectLst>
            <a:outerShdw dist="38100" dir="270000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548640">
              <a:spcBef>
                <a:spcPts val="600"/>
              </a:spcBef>
            </a:pPr>
            <a:r>
              <a:rPr lang="en-US" sz="1200" i="1" kern="1200">
                <a:solidFill>
                  <a:srgbClr val="555555"/>
                </a:solidFill>
                <a:latin typeface="Avenir Next LT Pro"/>
                <a:ea typeface="+mn-ea"/>
                <a:cs typeface="Segoe UI"/>
              </a:rPr>
              <a:t>! Disclaimer: This is a data engineering project. No research was carried out and no claims are made regarding the song recommendations. Listen at your own risk!</a:t>
            </a:r>
            <a:endParaRPr lang="en-US" sz="1200" i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ECA1A0-8640-CE44-B2A9-91248742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512" y="479137"/>
            <a:ext cx="3268671" cy="7708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Amasis MT Pro"/>
              </a:rPr>
              <a:t>WHERE [0]</a:t>
            </a:r>
          </a:p>
        </p:txBody>
      </p:sp>
      <p:pic>
        <p:nvPicPr>
          <p:cNvPr id="10" name="Picture Placeholder 9" descr="Televisions">
            <a:extLst>
              <a:ext uri="{FF2B5EF4-FFF2-40B4-BE49-F238E27FC236}">
                <a16:creationId xmlns:a16="http://schemas.microsoft.com/office/drawing/2014/main" id="{96A6405E-A080-4F40-B90C-E66DB303BE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74" r="-1" b="26681"/>
          <a:stretch/>
        </p:blipFill>
        <p:spPr>
          <a:xfrm>
            <a:off x="-1" y="10"/>
            <a:ext cx="3045653" cy="685799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/>
        </p:nvSpPr>
        <p:spPr>
          <a:xfrm>
            <a:off x="3171478" y="1799203"/>
            <a:ext cx="8843302" cy="44735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KAGGLE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b="0">
                <a:solidFill>
                  <a:schemeClr val="tx1"/>
                </a:solidFill>
              </a:rPr>
              <a:t>We retrieved the </a:t>
            </a:r>
            <a:r>
              <a:rPr lang="en-US" b="0" err="1">
                <a:solidFill>
                  <a:schemeClr val="tx1"/>
                </a:solidFill>
              </a:rPr>
              <a:t>MxMH</a:t>
            </a:r>
            <a:r>
              <a:rPr lang="en-US" b="0">
                <a:solidFill>
                  <a:schemeClr val="tx1"/>
                </a:solidFill>
              </a:rPr>
              <a:t> (Music &amp; Mental Health) dataset in the form of a .csv file from Kaggle</a:t>
            </a:r>
            <a:r>
              <a:rPr lang="en-US" b="0" baseline="30000">
                <a:solidFill>
                  <a:schemeClr val="tx1"/>
                </a:solidFill>
              </a:rPr>
              <a:t>1</a:t>
            </a:r>
            <a:r>
              <a:rPr lang="en-US" b="0">
                <a:solidFill>
                  <a:schemeClr val="tx1"/>
                </a:solidFill>
              </a:rPr>
              <a:t>. </a:t>
            </a:r>
            <a:r>
              <a:rPr lang="en-US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@catherinerasgaitis</a:t>
            </a:r>
            <a:r>
              <a:rPr lang="en-US" b="0">
                <a:solidFill>
                  <a:schemeClr val="tx1"/>
                </a:solidFill>
              </a:rPr>
              <a:t> collected the data via a Google Form which was posted online in various forums. We were interested in 2 main 'blocks' of data:</a:t>
            </a:r>
            <a:br>
              <a:rPr lang="en-US" b="0"/>
            </a:br>
            <a:endParaRPr lang="en-US" b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Block 1: Music Genres</a:t>
            </a:r>
          </a:p>
          <a:p>
            <a:pPr>
              <a:lnSpc>
                <a:spcPct val="90000"/>
              </a:lnSpc>
            </a:pPr>
            <a:r>
              <a:rPr lang="en-US" b="0">
                <a:solidFill>
                  <a:schemeClr val="tx1"/>
                </a:solidFill>
              </a:rPr>
              <a:t>Respondents ranked how often they listen to 16 music genres, where they can select Never / Rarely / Sometimes /</a:t>
            </a:r>
            <a:r>
              <a:rPr lang="en-US">
                <a:solidFill>
                  <a:schemeClr val="tx1"/>
                </a:solidFill>
              </a:rPr>
              <a:t> Very frequently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Block 2: Mental Health</a:t>
            </a:r>
            <a:endParaRPr lang="en-US" b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b="0">
                <a:solidFill>
                  <a:schemeClr val="tx1"/>
                </a:solidFill>
              </a:rPr>
              <a:t>Respondents rank Anxiety, Depression, Insomnia, and OCD</a:t>
            </a:r>
            <a:r>
              <a:rPr lang="en-US" b="0" baseline="30000">
                <a:solidFill>
                  <a:schemeClr val="tx1"/>
                </a:solidFill>
              </a:rPr>
              <a:t>2</a:t>
            </a:r>
            <a:r>
              <a:rPr lang="en-US" b="0">
                <a:solidFill>
                  <a:schemeClr val="tx1"/>
                </a:solidFill>
              </a:rPr>
              <a:t> on a scale of 0 to 10, where:</a:t>
            </a:r>
            <a:endParaRPr lang="en-US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0 </a:t>
            </a:r>
            <a:r>
              <a:rPr lang="en-US" b="0">
                <a:solidFill>
                  <a:schemeClr val="tx1"/>
                </a:solidFill>
              </a:rPr>
              <a:t>- I do not experience this.</a:t>
            </a:r>
            <a:endParaRPr lang="en-US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10 </a:t>
            </a:r>
            <a:r>
              <a:rPr lang="en-US" b="0">
                <a:solidFill>
                  <a:schemeClr val="tx1"/>
                </a:solidFill>
              </a:rPr>
              <a:t>- I experience this regularly, constantly/or to an extreme.</a:t>
            </a:r>
            <a:endParaRPr lang="en-US" b="1">
              <a:solidFill>
                <a:schemeClr val="tx1"/>
              </a:solidFill>
            </a:endParaRPr>
          </a:p>
          <a:p>
            <a:pPr marL="28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</a:rPr>
              <a:t>Most importantly, respondents indicated whether music had '</a:t>
            </a:r>
            <a:r>
              <a:rPr lang="en-US">
                <a:solidFill>
                  <a:schemeClr val="tx1"/>
                </a:solidFill>
              </a:rPr>
              <a:t>No effect</a:t>
            </a:r>
            <a:r>
              <a:rPr lang="en-US" b="0">
                <a:solidFill>
                  <a:schemeClr val="tx1"/>
                </a:solidFill>
              </a:rPr>
              <a:t>', or did indeed '</a:t>
            </a:r>
            <a:r>
              <a:rPr lang="en-US">
                <a:solidFill>
                  <a:schemeClr val="tx1"/>
                </a:solidFill>
              </a:rPr>
              <a:t>Improve</a:t>
            </a:r>
            <a:r>
              <a:rPr lang="en-US" b="0">
                <a:solidFill>
                  <a:schemeClr val="tx1"/>
                </a:solidFill>
              </a:rPr>
              <a:t>' their mental health.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6E90-1300-2CB6-479C-BD1FBFF18D7C}"/>
              </a:ext>
            </a:extLst>
          </p:cNvPr>
          <p:cNvSpPr txBox="1"/>
          <p:nvPr/>
        </p:nvSpPr>
        <p:spPr>
          <a:xfrm>
            <a:off x="3168315" y="6487026"/>
            <a:ext cx="86326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i="1">
                <a:ea typeface="+mn-lt"/>
                <a:cs typeface="+mn-lt"/>
                <a:hlinkClick r:id="rId4"/>
              </a:rPr>
              <a:t>https://www.kaggle.com/datasets/catherinerasgaitis/mxmh-survey-results/data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92868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6C8F8-E914-648B-679B-3D3582E52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SUMMARY CHARTS</a:t>
            </a:r>
            <a:br>
              <a:rPr lang="en-US" sz="3800">
                <a:solidFill>
                  <a:schemeClr val="tx1"/>
                </a:solidFill>
              </a:rPr>
            </a:br>
            <a:br>
              <a:rPr lang="en-US" sz="3800"/>
            </a:br>
            <a:br>
              <a:rPr lang="en-US" sz="3800"/>
            </a:br>
            <a:endParaRPr lang="en-US" sz="38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8D36D-0AE8-DE63-6C9E-34B17C686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3320347"/>
            <a:ext cx="5013698" cy="276071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buChar char="•"/>
            </a:pPr>
            <a:r>
              <a:rPr lang="en-US" sz="2800">
                <a:solidFill>
                  <a:schemeClr val="tx1"/>
                </a:solidFill>
              </a:rPr>
              <a:t>74.5% of respondents indicated that music improved their mental health</a:t>
            </a:r>
          </a:p>
          <a:p>
            <a:pPr marL="457200" indent="-457200">
              <a:buChar char="•"/>
            </a:pPr>
            <a:r>
              <a:rPr lang="en-US" sz="2800">
                <a:solidFill>
                  <a:schemeClr val="tx1"/>
                </a:solidFill>
              </a:rPr>
              <a:t>62.6% of respondents primarily use Spotify to listen to music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Placeholder 7" descr="A pie chart with numbers and a black background&#10;&#10;Description automatically generated">
            <a:extLst>
              <a:ext uri="{FF2B5EF4-FFF2-40B4-BE49-F238E27FC236}">
                <a16:creationId xmlns:a16="http://schemas.microsoft.com/office/drawing/2014/main" id="{272ECF0A-C57E-9CFD-833C-F1C81F4350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r="1664" b="-2"/>
          <a:stretch/>
        </p:blipFill>
        <p:spPr>
          <a:xfrm>
            <a:off x="7702034" y="571254"/>
            <a:ext cx="2705076" cy="2743200"/>
          </a:xfrm>
          <a:prstGeom prst="rect">
            <a:avLst/>
          </a:prstGeom>
        </p:spPr>
      </p:pic>
      <p:pic>
        <p:nvPicPr>
          <p:cNvPr id="9" name="Picture 8" descr="A pie chart with different colored triangles&#10;&#10;Description automatically generated">
            <a:extLst>
              <a:ext uri="{FF2B5EF4-FFF2-40B4-BE49-F238E27FC236}">
                <a16:creationId xmlns:a16="http://schemas.microsoft.com/office/drawing/2014/main" id="{FA67660C-ACE0-AE31-A847-3B63F9D53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051" y="3550309"/>
            <a:ext cx="2870730" cy="25254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CCD8-A8A8-854C-15F1-809B0D07F72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156BFF5-A11A-234E-A308-E7366A28581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2" y="350446"/>
            <a:ext cx="3341043" cy="980834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rgbClr val="FFC365"/>
                </a:solidFill>
                <a:latin typeface="Amasis MT Pro"/>
                <a:ea typeface="+mj-lt"/>
                <a:cs typeface="+mj-lt"/>
              </a:rPr>
              <a:t>WHERE [1]</a:t>
            </a:r>
            <a:endParaRPr lang="en-US" sz="4800" b="1">
              <a:solidFill>
                <a:srgbClr val="FFC365"/>
              </a:solidFill>
              <a:latin typeface="Amasis MT Pro"/>
            </a:endParaRPr>
          </a:p>
        </p:txBody>
      </p:sp>
      <p:pic>
        <p:nvPicPr>
          <p:cNvPr id="19" name="Picture Placeholder 18" descr="Speakers">
            <a:extLst>
              <a:ext uri="{FF2B5EF4-FFF2-40B4-BE49-F238E27FC236}">
                <a16:creationId xmlns:a16="http://schemas.microsoft.com/office/drawing/2014/main" id="{E199FA02-303A-6D45-82F1-459701E526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3538" y="0"/>
            <a:ext cx="3138461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873C4-DC65-C0AC-ACBB-87733C72DDB4}"/>
              </a:ext>
            </a:extLst>
          </p:cNvPr>
          <p:cNvSpPr txBox="1"/>
          <p:nvPr/>
        </p:nvSpPr>
        <p:spPr>
          <a:xfrm>
            <a:off x="181172" y="1330883"/>
            <a:ext cx="8565625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Spotify</a:t>
            </a:r>
          </a:p>
          <a:p>
            <a:endParaRPr lang="en-US" b="1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Having </a:t>
            </a:r>
            <a:r>
              <a:rPr lang="en-US" err="1">
                <a:solidFill>
                  <a:schemeClr val="bg1"/>
                </a:solidFill>
              </a:rPr>
              <a:t>analysed</a:t>
            </a:r>
            <a:r>
              <a:rPr lang="en-US">
                <a:solidFill>
                  <a:schemeClr val="bg1"/>
                </a:solidFill>
              </a:rPr>
              <a:t> the </a:t>
            </a:r>
            <a:r>
              <a:rPr lang="en-US" err="1">
                <a:solidFill>
                  <a:schemeClr val="bg1"/>
                </a:solidFill>
              </a:rPr>
              <a:t>MxMH</a:t>
            </a:r>
            <a:r>
              <a:rPr lang="en-US">
                <a:solidFill>
                  <a:schemeClr val="bg1"/>
                </a:solidFill>
              </a:rPr>
              <a:t> dataset, we then set out to create a </a:t>
            </a:r>
            <a:r>
              <a:rPr lang="en-US" b="1">
                <a:solidFill>
                  <a:schemeClr val="bg1"/>
                </a:solidFill>
              </a:rPr>
              <a:t>recommendation engine</a:t>
            </a:r>
            <a:r>
              <a:rPr lang="en-US">
                <a:solidFill>
                  <a:schemeClr val="bg1"/>
                </a:solidFill>
              </a:rPr>
              <a:t> where we could recommend music to users based on their current mental health condition. 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Being one of the largest music streaming service providers, we naturally picked </a:t>
            </a:r>
            <a:r>
              <a:rPr lang="en-US" b="1">
                <a:solidFill>
                  <a:schemeClr val="bg1"/>
                </a:solidFill>
                <a:latin typeface="Segoe UI"/>
                <a:cs typeface="Segoe UI"/>
              </a:rPr>
              <a:t>Spotify 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as a source of music data. </a:t>
            </a:r>
          </a:p>
          <a:p>
            <a:endParaRPr lang="en-US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62.6% of respondents also indicated that their primary source of streaming music was </a:t>
            </a:r>
            <a:r>
              <a:rPr lang="en-US" b="1">
                <a:solidFill>
                  <a:schemeClr val="bg1"/>
                </a:solidFill>
                <a:latin typeface="Segoe UI"/>
                <a:cs typeface="Segoe UI"/>
              </a:rPr>
              <a:t>Spotify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. </a:t>
            </a:r>
            <a:endParaRPr lang="en-US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US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Although we had no experience with </a:t>
            </a:r>
            <a:r>
              <a:rPr lang="en-US" b="1">
                <a:solidFill>
                  <a:schemeClr val="bg1"/>
                </a:solidFill>
                <a:latin typeface="Segoe UI"/>
                <a:cs typeface="Segoe UI"/>
              </a:rPr>
              <a:t>API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's (Application Programming Interface), we found that Spotify had a very useful guide for developers wishing to retrieve data from them</a:t>
            </a:r>
            <a:r>
              <a:rPr lang="en-US" baseline="30000">
                <a:solidFill>
                  <a:schemeClr val="bg1"/>
                </a:solidFill>
                <a:latin typeface="Segoe UI"/>
                <a:cs typeface="Segoe UI"/>
              </a:rPr>
              <a:t>1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r>
              <a:rPr lang="en-US">
                <a:solidFill>
                  <a:schemeClr val="bg1"/>
                </a:solidFill>
              </a:rPr>
              <a:t>We thus set out to extract song recommendations from </a:t>
            </a:r>
            <a:r>
              <a:rPr lang="en-US" b="1">
                <a:solidFill>
                  <a:schemeClr val="bg1"/>
                </a:solidFill>
              </a:rPr>
              <a:t>Spotify</a:t>
            </a:r>
            <a:r>
              <a:rPr lang="en-US">
                <a:solidFill>
                  <a:schemeClr val="bg1"/>
                </a:solidFill>
              </a:rPr>
              <a:t>, based on the genres which respondents to the </a:t>
            </a:r>
            <a:r>
              <a:rPr lang="en-US" err="1">
                <a:solidFill>
                  <a:schemeClr val="bg1"/>
                </a:solidFill>
              </a:rPr>
              <a:t>MxMH</a:t>
            </a:r>
            <a:r>
              <a:rPr lang="en-US">
                <a:solidFill>
                  <a:schemeClr val="bg1"/>
                </a:solidFill>
              </a:rPr>
              <a:t> survey said helped to improve their mental health conditions.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6FBAE25-6A58-8546-7F9C-CF0E7EA234AE}"/>
              </a:ext>
            </a:extLst>
          </p:cNvPr>
          <p:cNvGrpSpPr/>
          <p:nvPr/>
        </p:nvGrpSpPr>
        <p:grpSpPr>
          <a:xfrm>
            <a:off x="944776" y="0"/>
            <a:ext cx="11247221" cy="6858000"/>
            <a:chOff x="944776" y="0"/>
            <a:chExt cx="11247221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1EA859B-E555-4109-94F3-6700E046E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125019" y="0"/>
              <a:ext cx="7066978" cy="6858000"/>
            </a:xfrm>
            <a:prstGeom prst="rect">
              <a:avLst/>
            </a:prstGeom>
            <a:gradFill>
              <a:gsLst>
                <a:gs pos="48000">
                  <a:schemeClr val="bg1"/>
                </a:gs>
                <a:gs pos="35000">
                  <a:schemeClr val="bg1">
                    <a:alpha val="77000"/>
                  </a:schemeClr>
                </a:gs>
                <a:gs pos="19000">
                  <a:schemeClr val="bg1">
                    <a:alpha val="38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8" name="Diagram 77">
              <a:extLst>
                <a:ext uri="{FF2B5EF4-FFF2-40B4-BE49-F238E27FC236}">
                  <a16:creationId xmlns:a16="http://schemas.microsoft.com/office/drawing/2014/main" id="{ABD214DA-EEB9-7605-1037-C6758C870FA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9128781"/>
                </p:ext>
              </p:extLst>
            </p:nvPr>
          </p:nvGraphicFramePr>
          <p:xfrm>
            <a:off x="2234513" y="869093"/>
            <a:ext cx="4674973" cy="25043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6244F1-C2AF-F602-8D3E-7F76D3D1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1955" y="1552146"/>
              <a:ext cx="1164510" cy="1120345"/>
            </a:xfrm>
            <a:prstGeom prst="rect">
              <a:avLst/>
            </a:prstGeom>
          </p:spPr>
        </p:pic>
        <p:pic>
          <p:nvPicPr>
            <p:cNvPr id="14" name="Picture 13" descr="A green circle with black lines&#10;&#10;Description automatically generated">
              <a:extLst>
                <a:ext uri="{FF2B5EF4-FFF2-40B4-BE49-F238E27FC236}">
                  <a16:creationId xmlns:a16="http://schemas.microsoft.com/office/drawing/2014/main" id="{D843065F-2191-A4AE-F255-0521460C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5855" y="2715397"/>
              <a:ext cx="975756" cy="994718"/>
            </a:xfrm>
            <a:prstGeom prst="rect">
              <a:avLst/>
            </a:prstGeom>
          </p:spPr>
        </p:pic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95AB12E2-FCF0-9FFD-8A5B-8296A7EFF6C6}"/>
                </a:ext>
              </a:extLst>
            </p:cNvPr>
            <p:cNvSpPr/>
            <p:nvPr/>
          </p:nvSpPr>
          <p:spPr>
            <a:xfrm rot="1020000">
              <a:off x="8350990" y="2458726"/>
              <a:ext cx="1184190" cy="19565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C108F8DD-8E6E-816F-1A77-B012D5C38522}"/>
                </a:ext>
              </a:extLst>
            </p:cNvPr>
            <p:cNvGrpSpPr/>
            <p:nvPr/>
          </p:nvGrpSpPr>
          <p:grpSpPr>
            <a:xfrm>
              <a:off x="1107988" y="582828"/>
              <a:ext cx="1264507" cy="1192426"/>
              <a:chOff x="1767015" y="644611"/>
              <a:chExt cx="914400" cy="914400"/>
            </a:xfrm>
          </p:grpSpPr>
          <p:pic>
            <p:nvPicPr>
              <p:cNvPr id="226" name="Picture 225" descr="A blue letter k on a black background&#10;&#10;Description automatically generated">
                <a:extLst>
                  <a:ext uri="{FF2B5EF4-FFF2-40B4-BE49-F238E27FC236}">
                    <a16:creationId xmlns:a16="http://schemas.microsoft.com/office/drawing/2014/main" id="{AFC1BECA-5451-AB0A-D6DF-550660616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8546" y="1083276"/>
                <a:ext cx="345989" cy="335692"/>
              </a:xfrm>
              <a:prstGeom prst="rect">
                <a:avLst/>
              </a:prstGeom>
            </p:spPr>
          </p:pic>
          <p:pic>
            <p:nvPicPr>
              <p:cNvPr id="227" name="Graphic 226" descr="Paper with solid fill">
                <a:extLst>
                  <a:ext uri="{FF2B5EF4-FFF2-40B4-BE49-F238E27FC236}">
                    <a16:creationId xmlns:a16="http://schemas.microsoft.com/office/drawing/2014/main" id="{3095137F-B799-A1FF-7509-25FE379D5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7015" y="644611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29" name="Picture 228" descr="A black and white illustration of a motorcycle engine with wings&#10;&#10;Description automatically generated">
              <a:extLst>
                <a:ext uri="{FF2B5EF4-FFF2-40B4-BE49-F238E27FC236}">
                  <a16:creationId xmlns:a16="http://schemas.microsoft.com/office/drawing/2014/main" id="{8B6217BB-4C99-6D7F-B010-B74AB033B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63309" y="2566084"/>
              <a:ext cx="1593139" cy="1221260"/>
            </a:xfrm>
            <a:prstGeom prst="rect">
              <a:avLst/>
            </a:prstGeom>
          </p:spPr>
        </p:pic>
        <p:pic>
          <p:nvPicPr>
            <p:cNvPr id="230" name="Picture 229" descr="A cartoon of a person with a gear in his head&#10;&#10;Description automatically generated">
              <a:extLst>
                <a:ext uri="{FF2B5EF4-FFF2-40B4-BE49-F238E27FC236}">
                  <a16:creationId xmlns:a16="http://schemas.microsoft.com/office/drawing/2014/main" id="{577DF95F-0D29-5782-0C78-90BEADE2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63897" y="506628"/>
              <a:ext cx="1324232" cy="1252151"/>
            </a:xfrm>
            <a:prstGeom prst="rect">
              <a:avLst/>
            </a:prstGeom>
          </p:spPr>
        </p:pic>
        <p:sp>
          <p:nvSpPr>
            <p:cNvPr id="237" name="Arrow: Left-Right 236">
              <a:extLst>
                <a:ext uri="{FF2B5EF4-FFF2-40B4-BE49-F238E27FC236}">
                  <a16:creationId xmlns:a16="http://schemas.microsoft.com/office/drawing/2014/main" id="{293F9D45-B386-A829-535E-CFB3E5560E3F}"/>
                </a:ext>
              </a:extLst>
            </p:cNvPr>
            <p:cNvSpPr/>
            <p:nvPr/>
          </p:nvSpPr>
          <p:spPr>
            <a:xfrm rot="-1320000">
              <a:off x="8340693" y="1531969"/>
              <a:ext cx="1184190" cy="19565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Arrow: Left-Right 240">
              <a:extLst>
                <a:ext uri="{FF2B5EF4-FFF2-40B4-BE49-F238E27FC236}">
                  <a16:creationId xmlns:a16="http://schemas.microsoft.com/office/drawing/2014/main" id="{15E6B034-ABEC-4951-116F-A5550D67F0D7}"/>
                </a:ext>
              </a:extLst>
            </p:cNvPr>
            <p:cNvSpPr/>
            <p:nvPr/>
          </p:nvSpPr>
          <p:spPr>
            <a:xfrm>
              <a:off x="2436455" y="3437580"/>
              <a:ext cx="7094837" cy="216243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9854480-6804-E7CB-F412-087FDC8BE916}"/>
                </a:ext>
              </a:extLst>
            </p:cNvPr>
            <p:cNvSpPr txBox="1"/>
            <p:nvPr/>
          </p:nvSpPr>
          <p:spPr>
            <a:xfrm>
              <a:off x="944776" y="2719632"/>
              <a:ext cx="32333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8D6ABEF1-2725-294C-173E-C71B301BC948}"/>
                </a:ext>
              </a:extLst>
            </p:cNvPr>
            <p:cNvSpPr txBox="1"/>
            <p:nvPr/>
          </p:nvSpPr>
          <p:spPr>
            <a:xfrm>
              <a:off x="944776" y="680766"/>
              <a:ext cx="32333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77687C4-380F-8270-2637-59C815DBA78F}"/>
                </a:ext>
              </a:extLst>
            </p:cNvPr>
            <p:cNvSpPr txBox="1"/>
            <p:nvPr/>
          </p:nvSpPr>
          <p:spPr>
            <a:xfrm>
              <a:off x="4250208" y="948495"/>
              <a:ext cx="32333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20DDDDF3-5068-22C1-A07A-20D415F27062}"/>
                </a:ext>
              </a:extLst>
            </p:cNvPr>
            <p:cNvSpPr txBox="1"/>
            <p:nvPr/>
          </p:nvSpPr>
          <p:spPr>
            <a:xfrm>
              <a:off x="7493857" y="989684"/>
              <a:ext cx="333630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1017EDD-0CB7-877A-8787-F2264375BC9C}"/>
                </a:ext>
              </a:extLst>
            </p:cNvPr>
            <p:cNvSpPr txBox="1"/>
            <p:nvPr/>
          </p:nvSpPr>
          <p:spPr>
            <a:xfrm>
              <a:off x="11283262" y="423333"/>
              <a:ext cx="32333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2BF4135-F8D3-F34E-2CA2-2EB874BFEE53}"/>
                </a:ext>
              </a:extLst>
            </p:cNvPr>
            <p:cNvSpPr txBox="1"/>
            <p:nvPr/>
          </p:nvSpPr>
          <p:spPr>
            <a:xfrm>
              <a:off x="11355343" y="2565171"/>
              <a:ext cx="32333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8625143-5893-88A2-7E2C-D6FC0C465FCB}"/>
                </a:ext>
              </a:extLst>
            </p:cNvPr>
            <p:cNvSpPr txBox="1"/>
            <p:nvPr/>
          </p:nvSpPr>
          <p:spPr>
            <a:xfrm>
              <a:off x="6752451" y="3069738"/>
              <a:ext cx="323333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71404A04-A966-42C9-5085-B4161D9648AE}"/>
              </a:ext>
            </a:extLst>
          </p:cNvPr>
          <p:cNvSpPr txBox="1"/>
          <p:nvPr/>
        </p:nvSpPr>
        <p:spPr>
          <a:xfrm>
            <a:off x="2574610" y="3832927"/>
            <a:ext cx="7041349" cy="2636106"/>
          </a:xfrm>
          <a:custGeom>
            <a:avLst/>
            <a:gdLst>
              <a:gd name="connsiteX0" fmla="*/ 0 w 7041349"/>
              <a:gd name="connsiteY0" fmla="*/ 0 h 2636106"/>
              <a:gd name="connsiteX1" fmla="*/ 586779 w 7041349"/>
              <a:gd name="connsiteY1" fmla="*/ 0 h 2636106"/>
              <a:gd name="connsiteX2" fmla="*/ 1314385 w 7041349"/>
              <a:gd name="connsiteY2" fmla="*/ 0 h 2636106"/>
              <a:gd name="connsiteX3" fmla="*/ 1901164 w 7041349"/>
              <a:gd name="connsiteY3" fmla="*/ 0 h 2636106"/>
              <a:gd name="connsiteX4" fmla="*/ 2628770 w 7041349"/>
              <a:gd name="connsiteY4" fmla="*/ 0 h 2636106"/>
              <a:gd name="connsiteX5" fmla="*/ 3356376 w 7041349"/>
              <a:gd name="connsiteY5" fmla="*/ 0 h 2636106"/>
              <a:gd name="connsiteX6" fmla="*/ 3802328 w 7041349"/>
              <a:gd name="connsiteY6" fmla="*/ 0 h 2636106"/>
              <a:gd name="connsiteX7" fmla="*/ 4177867 w 7041349"/>
              <a:gd name="connsiteY7" fmla="*/ 0 h 2636106"/>
              <a:gd name="connsiteX8" fmla="*/ 4905473 w 7041349"/>
              <a:gd name="connsiteY8" fmla="*/ 0 h 2636106"/>
              <a:gd name="connsiteX9" fmla="*/ 5421839 w 7041349"/>
              <a:gd name="connsiteY9" fmla="*/ 0 h 2636106"/>
              <a:gd name="connsiteX10" fmla="*/ 5797377 w 7041349"/>
              <a:gd name="connsiteY10" fmla="*/ 0 h 2636106"/>
              <a:gd name="connsiteX11" fmla="*/ 6313743 w 7041349"/>
              <a:gd name="connsiteY11" fmla="*/ 0 h 2636106"/>
              <a:gd name="connsiteX12" fmla="*/ 7041349 w 7041349"/>
              <a:gd name="connsiteY12" fmla="*/ 0 h 2636106"/>
              <a:gd name="connsiteX13" fmla="*/ 7041349 w 7041349"/>
              <a:gd name="connsiteY13" fmla="*/ 448138 h 2636106"/>
              <a:gd name="connsiteX14" fmla="*/ 7041349 w 7041349"/>
              <a:gd name="connsiteY14" fmla="*/ 922637 h 2636106"/>
              <a:gd name="connsiteX15" fmla="*/ 7041349 w 7041349"/>
              <a:gd name="connsiteY15" fmla="*/ 1502580 h 2636106"/>
              <a:gd name="connsiteX16" fmla="*/ 7041349 w 7041349"/>
              <a:gd name="connsiteY16" fmla="*/ 2082524 h 2636106"/>
              <a:gd name="connsiteX17" fmla="*/ 7041349 w 7041349"/>
              <a:gd name="connsiteY17" fmla="*/ 2636106 h 2636106"/>
              <a:gd name="connsiteX18" fmla="*/ 6665810 w 7041349"/>
              <a:gd name="connsiteY18" fmla="*/ 2636106 h 2636106"/>
              <a:gd name="connsiteX19" fmla="*/ 6008618 w 7041349"/>
              <a:gd name="connsiteY19" fmla="*/ 2636106 h 2636106"/>
              <a:gd name="connsiteX20" fmla="*/ 5351425 w 7041349"/>
              <a:gd name="connsiteY20" fmla="*/ 2636106 h 2636106"/>
              <a:gd name="connsiteX21" fmla="*/ 4694233 w 7041349"/>
              <a:gd name="connsiteY21" fmla="*/ 2636106 h 2636106"/>
              <a:gd name="connsiteX22" fmla="*/ 4248281 w 7041349"/>
              <a:gd name="connsiteY22" fmla="*/ 2636106 h 2636106"/>
              <a:gd name="connsiteX23" fmla="*/ 3731915 w 7041349"/>
              <a:gd name="connsiteY23" fmla="*/ 2636106 h 2636106"/>
              <a:gd name="connsiteX24" fmla="*/ 3285963 w 7041349"/>
              <a:gd name="connsiteY24" fmla="*/ 2636106 h 2636106"/>
              <a:gd name="connsiteX25" fmla="*/ 2699184 w 7041349"/>
              <a:gd name="connsiteY25" fmla="*/ 2636106 h 2636106"/>
              <a:gd name="connsiteX26" fmla="*/ 2253232 w 7041349"/>
              <a:gd name="connsiteY26" fmla="*/ 2636106 h 2636106"/>
              <a:gd name="connsiteX27" fmla="*/ 1596039 w 7041349"/>
              <a:gd name="connsiteY27" fmla="*/ 2636106 h 2636106"/>
              <a:gd name="connsiteX28" fmla="*/ 1150087 w 7041349"/>
              <a:gd name="connsiteY28" fmla="*/ 2636106 h 2636106"/>
              <a:gd name="connsiteX29" fmla="*/ 704135 w 7041349"/>
              <a:gd name="connsiteY29" fmla="*/ 2636106 h 2636106"/>
              <a:gd name="connsiteX30" fmla="*/ 0 w 7041349"/>
              <a:gd name="connsiteY30" fmla="*/ 2636106 h 2636106"/>
              <a:gd name="connsiteX31" fmla="*/ 0 w 7041349"/>
              <a:gd name="connsiteY31" fmla="*/ 2187968 h 2636106"/>
              <a:gd name="connsiteX32" fmla="*/ 0 w 7041349"/>
              <a:gd name="connsiteY32" fmla="*/ 1713469 h 2636106"/>
              <a:gd name="connsiteX33" fmla="*/ 0 w 7041349"/>
              <a:gd name="connsiteY33" fmla="*/ 1212609 h 2636106"/>
              <a:gd name="connsiteX34" fmla="*/ 0 w 7041349"/>
              <a:gd name="connsiteY34" fmla="*/ 685388 h 2636106"/>
              <a:gd name="connsiteX35" fmla="*/ 0 w 7041349"/>
              <a:gd name="connsiteY35" fmla="*/ 0 h 263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041349" h="2636106" fill="none" extrusionOk="0">
                <a:moveTo>
                  <a:pt x="0" y="0"/>
                </a:moveTo>
                <a:cubicBezTo>
                  <a:pt x="256986" y="-26828"/>
                  <a:pt x="453966" y="30153"/>
                  <a:pt x="586779" y="0"/>
                </a:cubicBezTo>
                <a:cubicBezTo>
                  <a:pt x="719592" y="-30153"/>
                  <a:pt x="972505" y="39484"/>
                  <a:pt x="1314385" y="0"/>
                </a:cubicBezTo>
                <a:cubicBezTo>
                  <a:pt x="1656265" y="-39484"/>
                  <a:pt x="1663619" y="27804"/>
                  <a:pt x="1901164" y="0"/>
                </a:cubicBezTo>
                <a:cubicBezTo>
                  <a:pt x="2138709" y="-27804"/>
                  <a:pt x="2355939" y="83610"/>
                  <a:pt x="2628770" y="0"/>
                </a:cubicBezTo>
                <a:cubicBezTo>
                  <a:pt x="2901601" y="-83610"/>
                  <a:pt x="3114065" y="27707"/>
                  <a:pt x="3356376" y="0"/>
                </a:cubicBezTo>
                <a:cubicBezTo>
                  <a:pt x="3598687" y="-27707"/>
                  <a:pt x="3665347" y="15650"/>
                  <a:pt x="3802328" y="0"/>
                </a:cubicBezTo>
                <a:cubicBezTo>
                  <a:pt x="3939309" y="-15650"/>
                  <a:pt x="4044120" y="34653"/>
                  <a:pt x="4177867" y="0"/>
                </a:cubicBezTo>
                <a:cubicBezTo>
                  <a:pt x="4311614" y="-34653"/>
                  <a:pt x="4547060" y="83362"/>
                  <a:pt x="4905473" y="0"/>
                </a:cubicBezTo>
                <a:cubicBezTo>
                  <a:pt x="5263886" y="-83362"/>
                  <a:pt x="5199494" y="20909"/>
                  <a:pt x="5421839" y="0"/>
                </a:cubicBezTo>
                <a:cubicBezTo>
                  <a:pt x="5644184" y="-20909"/>
                  <a:pt x="5619694" y="23980"/>
                  <a:pt x="5797377" y="0"/>
                </a:cubicBezTo>
                <a:cubicBezTo>
                  <a:pt x="5975060" y="-23980"/>
                  <a:pt x="6099995" y="21223"/>
                  <a:pt x="6313743" y="0"/>
                </a:cubicBezTo>
                <a:cubicBezTo>
                  <a:pt x="6527491" y="-21223"/>
                  <a:pt x="6680198" y="20381"/>
                  <a:pt x="7041349" y="0"/>
                </a:cubicBezTo>
                <a:cubicBezTo>
                  <a:pt x="7076456" y="127833"/>
                  <a:pt x="6988037" y="352842"/>
                  <a:pt x="7041349" y="448138"/>
                </a:cubicBezTo>
                <a:cubicBezTo>
                  <a:pt x="7094661" y="543434"/>
                  <a:pt x="6997341" y="768085"/>
                  <a:pt x="7041349" y="922637"/>
                </a:cubicBezTo>
                <a:cubicBezTo>
                  <a:pt x="7085357" y="1077189"/>
                  <a:pt x="6978249" y="1330783"/>
                  <a:pt x="7041349" y="1502580"/>
                </a:cubicBezTo>
                <a:cubicBezTo>
                  <a:pt x="7104449" y="1674377"/>
                  <a:pt x="7033249" y="1896423"/>
                  <a:pt x="7041349" y="2082524"/>
                </a:cubicBezTo>
                <a:cubicBezTo>
                  <a:pt x="7049449" y="2268625"/>
                  <a:pt x="6992960" y="2440415"/>
                  <a:pt x="7041349" y="2636106"/>
                </a:cubicBezTo>
                <a:cubicBezTo>
                  <a:pt x="6865395" y="2641937"/>
                  <a:pt x="6835803" y="2615378"/>
                  <a:pt x="6665810" y="2636106"/>
                </a:cubicBezTo>
                <a:cubicBezTo>
                  <a:pt x="6495817" y="2656834"/>
                  <a:pt x="6277220" y="2587089"/>
                  <a:pt x="6008618" y="2636106"/>
                </a:cubicBezTo>
                <a:cubicBezTo>
                  <a:pt x="5740016" y="2685123"/>
                  <a:pt x="5565608" y="2565507"/>
                  <a:pt x="5351425" y="2636106"/>
                </a:cubicBezTo>
                <a:cubicBezTo>
                  <a:pt x="5137242" y="2706705"/>
                  <a:pt x="4999649" y="2573206"/>
                  <a:pt x="4694233" y="2636106"/>
                </a:cubicBezTo>
                <a:cubicBezTo>
                  <a:pt x="4388817" y="2699006"/>
                  <a:pt x="4347240" y="2585776"/>
                  <a:pt x="4248281" y="2636106"/>
                </a:cubicBezTo>
                <a:cubicBezTo>
                  <a:pt x="4149322" y="2686436"/>
                  <a:pt x="3840662" y="2597851"/>
                  <a:pt x="3731915" y="2636106"/>
                </a:cubicBezTo>
                <a:cubicBezTo>
                  <a:pt x="3623168" y="2674361"/>
                  <a:pt x="3443696" y="2583066"/>
                  <a:pt x="3285963" y="2636106"/>
                </a:cubicBezTo>
                <a:cubicBezTo>
                  <a:pt x="3128230" y="2689146"/>
                  <a:pt x="2862083" y="2592213"/>
                  <a:pt x="2699184" y="2636106"/>
                </a:cubicBezTo>
                <a:cubicBezTo>
                  <a:pt x="2536285" y="2679999"/>
                  <a:pt x="2431542" y="2602586"/>
                  <a:pt x="2253232" y="2636106"/>
                </a:cubicBezTo>
                <a:cubicBezTo>
                  <a:pt x="2074922" y="2669626"/>
                  <a:pt x="1803009" y="2628032"/>
                  <a:pt x="1596039" y="2636106"/>
                </a:cubicBezTo>
                <a:cubicBezTo>
                  <a:pt x="1389069" y="2644180"/>
                  <a:pt x="1259243" y="2624501"/>
                  <a:pt x="1150087" y="2636106"/>
                </a:cubicBezTo>
                <a:cubicBezTo>
                  <a:pt x="1040931" y="2647711"/>
                  <a:pt x="824652" y="2624276"/>
                  <a:pt x="704135" y="2636106"/>
                </a:cubicBezTo>
                <a:cubicBezTo>
                  <a:pt x="583618" y="2647936"/>
                  <a:pt x="306875" y="2605643"/>
                  <a:pt x="0" y="2636106"/>
                </a:cubicBezTo>
                <a:cubicBezTo>
                  <a:pt x="-14875" y="2438669"/>
                  <a:pt x="51939" y="2295304"/>
                  <a:pt x="0" y="2187968"/>
                </a:cubicBezTo>
                <a:cubicBezTo>
                  <a:pt x="-51939" y="2080632"/>
                  <a:pt x="15400" y="1822748"/>
                  <a:pt x="0" y="1713469"/>
                </a:cubicBezTo>
                <a:cubicBezTo>
                  <a:pt x="-15400" y="1604190"/>
                  <a:pt x="50" y="1405784"/>
                  <a:pt x="0" y="1212609"/>
                </a:cubicBezTo>
                <a:cubicBezTo>
                  <a:pt x="-50" y="1019434"/>
                  <a:pt x="30034" y="885649"/>
                  <a:pt x="0" y="685388"/>
                </a:cubicBezTo>
                <a:cubicBezTo>
                  <a:pt x="-30034" y="485127"/>
                  <a:pt x="79740" y="286593"/>
                  <a:pt x="0" y="0"/>
                </a:cubicBezTo>
                <a:close/>
              </a:path>
              <a:path w="7041349" h="2636106" stroke="0" extrusionOk="0">
                <a:moveTo>
                  <a:pt x="0" y="0"/>
                </a:moveTo>
                <a:cubicBezTo>
                  <a:pt x="140985" y="-10435"/>
                  <a:pt x="234840" y="40186"/>
                  <a:pt x="445952" y="0"/>
                </a:cubicBezTo>
                <a:cubicBezTo>
                  <a:pt x="657064" y="-40186"/>
                  <a:pt x="845204" y="65213"/>
                  <a:pt x="1032731" y="0"/>
                </a:cubicBezTo>
                <a:cubicBezTo>
                  <a:pt x="1220258" y="-65213"/>
                  <a:pt x="1325799" y="15787"/>
                  <a:pt x="1478683" y="0"/>
                </a:cubicBezTo>
                <a:cubicBezTo>
                  <a:pt x="1631567" y="-15787"/>
                  <a:pt x="2014156" y="71858"/>
                  <a:pt x="2206289" y="0"/>
                </a:cubicBezTo>
                <a:cubicBezTo>
                  <a:pt x="2398422" y="-71858"/>
                  <a:pt x="2623786" y="59969"/>
                  <a:pt x="2863482" y="0"/>
                </a:cubicBezTo>
                <a:cubicBezTo>
                  <a:pt x="3103178" y="-59969"/>
                  <a:pt x="3105871" y="19783"/>
                  <a:pt x="3239021" y="0"/>
                </a:cubicBezTo>
                <a:cubicBezTo>
                  <a:pt x="3372171" y="-19783"/>
                  <a:pt x="3659549" y="45199"/>
                  <a:pt x="3966627" y="0"/>
                </a:cubicBezTo>
                <a:cubicBezTo>
                  <a:pt x="4273705" y="-45199"/>
                  <a:pt x="4239801" y="29651"/>
                  <a:pt x="4342165" y="0"/>
                </a:cubicBezTo>
                <a:cubicBezTo>
                  <a:pt x="4444529" y="-29651"/>
                  <a:pt x="4760773" y="30520"/>
                  <a:pt x="5069771" y="0"/>
                </a:cubicBezTo>
                <a:cubicBezTo>
                  <a:pt x="5378769" y="-30520"/>
                  <a:pt x="5324122" y="9299"/>
                  <a:pt x="5445310" y="0"/>
                </a:cubicBezTo>
                <a:cubicBezTo>
                  <a:pt x="5566498" y="-9299"/>
                  <a:pt x="5992985" y="53074"/>
                  <a:pt x="6172916" y="0"/>
                </a:cubicBezTo>
                <a:cubicBezTo>
                  <a:pt x="6352847" y="-53074"/>
                  <a:pt x="6849888" y="16927"/>
                  <a:pt x="7041349" y="0"/>
                </a:cubicBezTo>
                <a:cubicBezTo>
                  <a:pt x="7093230" y="133403"/>
                  <a:pt x="7001007" y="372510"/>
                  <a:pt x="7041349" y="527221"/>
                </a:cubicBezTo>
                <a:cubicBezTo>
                  <a:pt x="7081691" y="681932"/>
                  <a:pt x="7011995" y="915272"/>
                  <a:pt x="7041349" y="1028081"/>
                </a:cubicBezTo>
                <a:cubicBezTo>
                  <a:pt x="7070703" y="1140890"/>
                  <a:pt x="7029869" y="1407178"/>
                  <a:pt x="7041349" y="1581664"/>
                </a:cubicBezTo>
                <a:cubicBezTo>
                  <a:pt x="7052829" y="1756150"/>
                  <a:pt x="7016328" y="1900740"/>
                  <a:pt x="7041349" y="2082524"/>
                </a:cubicBezTo>
                <a:cubicBezTo>
                  <a:pt x="7066370" y="2264308"/>
                  <a:pt x="7013045" y="2373656"/>
                  <a:pt x="7041349" y="2636106"/>
                </a:cubicBezTo>
                <a:cubicBezTo>
                  <a:pt x="6803115" y="2670225"/>
                  <a:pt x="6536902" y="2583981"/>
                  <a:pt x="6384156" y="2636106"/>
                </a:cubicBezTo>
                <a:cubicBezTo>
                  <a:pt x="6231410" y="2688231"/>
                  <a:pt x="6128343" y="2623527"/>
                  <a:pt x="5938204" y="2636106"/>
                </a:cubicBezTo>
                <a:cubicBezTo>
                  <a:pt x="5748065" y="2648685"/>
                  <a:pt x="5671102" y="2596161"/>
                  <a:pt x="5562666" y="2636106"/>
                </a:cubicBezTo>
                <a:cubicBezTo>
                  <a:pt x="5454230" y="2676051"/>
                  <a:pt x="5278040" y="2602449"/>
                  <a:pt x="5116714" y="2636106"/>
                </a:cubicBezTo>
                <a:cubicBezTo>
                  <a:pt x="4955388" y="2669763"/>
                  <a:pt x="4775791" y="2591501"/>
                  <a:pt x="4529935" y="2636106"/>
                </a:cubicBezTo>
                <a:cubicBezTo>
                  <a:pt x="4284079" y="2680711"/>
                  <a:pt x="4248608" y="2613664"/>
                  <a:pt x="4154396" y="2636106"/>
                </a:cubicBezTo>
                <a:cubicBezTo>
                  <a:pt x="4060184" y="2658548"/>
                  <a:pt x="3705499" y="2566589"/>
                  <a:pt x="3567617" y="2636106"/>
                </a:cubicBezTo>
                <a:cubicBezTo>
                  <a:pt x="3429735" y="2705623"/>
                  <a:pt x="3272051" y="2598108"/>
                  <a:pt x="3192078" y="2636106"/>
                </a:cubicBezTo>
                <a:cubicBezTo>
                  <a:pt x="3112105" y="2674104"/>
                  <a:pt x="2916815" y="2610901"/>
                  <a:pt x="2816540" y="2636106"/>
                </a:cubicBezTo>
                <a:cubicBezTo>
                  <a:pt x="2716265" y="2661311"/>
                  <a:pt x="2583704" y="2615260"/>
                  <a:pt x="2441001" y="2636106"/>
                </a:cubicBezTo>
                <a:cubicBezTo>
                  <a:pt x="2298298" y="2656952"/>
                  <a:pt x="2247164" y="2632867"/>
                  <a:pt x="2065462" y="2636106"/>
                </a:cubicBezTo>
                <a:cubicBezTo>
                  <a:pt x="1883760" y="2639345"/>
                  <a:pt x="1665895" y="2631051"/>
                  <a:pt x="1408270" y="2636106"/>
                </a:cubicBezTo>
                <a:cubicBezTo>
                  <a:pt x="1150645" y="2641161"/>
                  <a:pt x="869144" y="2619349"/>
                  <a:pt x="680664" y="2636106"/>
                </a:cubicBezTo>
                <a:cubicBezTo>
                  <a:pt x="492184" y="2652863"/>
                  <a:pt x="288172" y="2599563"/>
                  <a:pt x="0" y="2636106"/>
                </a:cubicBezTo>
                <a:cubicBezTo>
                  <a:pt x="-57626" y="2468629"/>
                  <a:pt x="48753" y="2213633"/>
                  <a:pt x="0" y="2082524"/>
                </a:cubicBezTo>
                <a:cubicBezTo>
                  <a:pt x="-48753" y="1951415"/>
                  <a:pt x="45165" y="1748587"/>
                  <a:pt x="0" y="1581664"/>
                </a:cubicBezTo>
                <a:cubicBezTo>
                  <a:pt x="-45165" y="1414741"/>
                  <a:pt x="16640" y="1296027"/>
                  <a:pt x="0" y="1133526"/>
                </a:cubicBezTo>
                <a:cubicBezTo>
                  <a:pt x="-16640" y="971025"/>
                  <a:pt x="32836" y="763122"/>
                  <a:pt x="0" y="659026"/>
                </a:cubicBezTo>
                <a:cubicBezTo>
                  <a:pt x="-32836" y="554930"/>
                  <a:pt x="56906" y="21805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443121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err="1">
                <a:solidFill>
                  <a:schemeClr val="tx1"/>
                </a:solidFill>
              </a:rPr>
              <a:t>MxMH</a:t>
            </a:r>
            <a:r>
              <a:rPr lang="en-US" sz="1600">
                <a:solidFill>
                  <a:schemeClr val="tx1"/>
                </a:solidFill>
              </a:rPr>
              <a:t> dataset retrieved from Kaggle as .csv file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chemeClr val="tx1"/>
                </a:solidFill>
              </a:rPr>
              <a:t>3 songs per each of 16 genres retrieved from Spotify via Web 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chemeClr val="tx1"/>
                </a:solidFill>
              </a:rPr>
              <a:t>Data is cleaned and transformed in Python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chemeClr val="tx1"/>
                </a:solidFill>
              </a:rPr>
              <a:t>Data is loaded into data pond (</a:t>
            </a:r>
            <a:r>
              <a:rPr lang="en-US" sz="1600" err="1">
                <a:solidFill>
                  <a:schemeClr val="tx1"/>
                </a:solidFill>
              </a:rPr>
              <a:t>ElephantSQL</a:t>
            </a:r>
            <a:r>
              <a:rPr lang="en-US" sz="1600">
                <a:solidFill>
                  <a:schemeClr val="tx1"/>
                </a:solidFill>
              </a:rPr>
              <a:t> DB)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chemeClr val="tx1"/>
                </a:solidFill>
              </a:rPr>
              <a:t>Data made available to Data Analyst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chemeClr val="tx1"/>
                </a:solidFill>
              </a:rPr>
              <a:t>Data made available to Recommendation Engine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chemeClr val="tx1"/>
                </a:solidFill>
              </a:rPr>
              <a:t>Recommendation Engine calls Spotify API for other recommendations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7C504-BE17-CBA9-A5DB-47E9D45CBE09}"/>
              </a:ext>
            </a:extLst>
          </p:cNvPr>
          <p:cNvSpPr txBox="1"/>
          <p:nvPr/>
        </p:nvSpPr>
        <p:spPr>
          <a:xfrm>
            <a:off x="9133975" y="6587290"/>
            <a:ext cx="46321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ea typeface="+mn-lt"/>
                <a:cs typeface="+mn-lt"/>
              </a:rPr>
              <a:t>Images from Vecteezy.com &amp; Flaticon.com</a:t>
            </a:r>
          </a:p>
        </p:txBody>
      </p:sp>
    </p:spTree>
    <p:extLst>
      <p:ext uri="{BB962C8B-B14F-4D97-AF65-F5344CB8AC3E}">
        <p14:creationId xmlns:p14="http://schemas.microsoft.com/office/powerpoint/2010/main" val="334594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1EC09-DF52-6C45-B2E8-5E6FEDE3A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156BFF5-A11A-234E-A308-E7366A28581C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2" name="Picture 21" descr="A white sheet with black text&#10;&#10;Description automatically generated">
            <a:extLst>
              <a:ext uri="{FF2B5EF4-FFF2-40B4-BE49-F238E27FC236}">
                <a16:creationId xmlns:a16="http://schemas.microsoft.com/office/drawing/2014/main" id="{183B70C4-A572-D811-4A83-E3F66687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14" y="2246208"/>
            <a:ext cx="6579688" cy="1079844"/>
          </a:xfrm>
          <a:prstGeom prst="rect">
            <a:avLst/>
          </a:prstGeom>
        </p:spPr>
      </p:pic>
      <p:pic>
        <p:nvPicPr>
          <p:cNvPr id="23" name="Picture 22" descr="A table with black text&#10;&#10;Description automatically generated">
            <a:extLst>
              <a:ext uri="{FF2B5EF4-FFF2-40B4-BE49-F238E27FC236}">
                <a16:creationId xmlns:a16="http://schemas.microsoft.com/office/drawing/2014/main" id="{D417729A-A904-652C-FD3A-4CE35F47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48" y="3728854"/>
            <a:ext cx="6219997" cy="131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A6FB26-6548-8819-842C-0F3A6DB1C9C0}"/>
              </a:ext>
            </a:extLst>
          </p:cNvPr>
          <p:cNvSpPr txBox="1"/>
          <p:nvPr/>
        </p:nvSpPr>
        <p:spPr>
          <a:xfrm>
            <a:off x="6097184" y="164925"/>
            <a:ext cx="591079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tx2">
                    <a:lumMod val="75000"/>
                  </a:schemeClr>
                </a:solidFill>
                <a:latin typeface="Elephant Pro"/>
              </a:rPr>
              <a:t>ERD &amp; Data Dictionaries</a:t>
            </a:r>
          </a:p>
          <a:p>
            <a:r>
              <a:rPr lang="en-US" sz="3200">
                <a:solidFill>
                  <a:schemeClr val="tx2">
                    <a:lumMod val="75000"/>
                  </a:schemeClr>
                </a:solidFill>
                <a:latin typeface="Elephant Pro"/>
              </a:rPr>
              <a:t>on </a:t>
            </a:r>
            <a:r>
              <a:rPr lang="en-US" sz="3200" err="1">
                <a:solidFill>
                  <a:schemeClr val="tx2">
                    <a:lumMod val="75000"/>
                  </a:schemeClr>
                </a:solidFill>
                <a:latin typeface="Elephant Pro"/>
              </a:rPr>
              <a:t>Github</a:t>
            </a:r>
            <a:endParaRPr lang="en-US" sz="3200">
              <a:solidFill>
                <a:schemeClr val="tx2">
                  <a:lumMod val="75000"/>
                </a:schemeClr>
              </a:solidFill>
              <a:latin typeface="Elephant Pro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E9394A-B0B8-85B6-84C5-E10C6A6B2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9" y="-2004"/>
            <a:ext cx="5432593" cy="6862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A4305-68AA-E19F-17DA-BA1A2E292D40}"/>
              </a:ext>
            </a:extLst>
          </p:cNvPr>
          <p:cNvSpPr txBox="1"/>
          <p:nvPr/>
        </p:nvSpPr>
        <p:spPr>
          <a:xfrm>
            <a:off x="6190884" y="1351403"/>
            <a:ext cx="5719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https://github.com/leepiau/mmh</a:t>
            </a:r>
            <a:endParaRPr lang="en-US" dirty="0">
              <a:solidFill>
                <a:schemeClr val="bg1"/>
              </a:solidFill>
              <a:highlight>
                <a:srgbClr val="8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3C66C63-9155-D128-6AD2-87683CCC80EC}"/>
              </a:ext>
            </a:extLst>
          </p:cNvPr>
          <p:cNvSpPr>
            <a:spLocks/>
          </p:cNvSpPr>
          <p:nvPr/>
        </p:nvSpPr>
        <p:spPr>
          <a:xfrm>
            <a:off x="9053538" y="0"/>
            <a:ext cx="3138461" cy="68580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55840" y="1470748"/>
            <a:ext cx="472330" cy="39221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55402" y="1286934"/>
            <a:ext cx="281145" cy="3791957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16BC-CC90-6F12-14B6-1518B6F0A2DA}"/>
              </a:ext>
            </a:extLst>
          </p:cNvPr>
          <p:cNvSpPr txBox="1"/>
          <p:nvPr/>
        </p:nvSpPr>
        <p:spPr>
          <a:xfrm>
            <a:off x="964775" y="1635862"/>
            <a:ext cx="7640324" cy="4195316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PgAdmin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– Access local and cloud databases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ElephantSQL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– cloud database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Jupyter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notebook – coding tool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Pycharm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– python ide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Github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– code repository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MS Copilot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– AI tool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Chatgpt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– AI tool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Stackoverflow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– coding reference</a:t>
            </a:r>
          </a:p>
          <a:p>
            <a:pPr marL="342900" indent="-342900">
              <a:lnSpc>
                <a:spcPct val="150000"/>
              </a:lnSpc>
              <a:buFont typeface="Wingdings"/>
              <a:buChar char="v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W3schools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– coding reference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695ED1-494E-F8DF-E86A-5FA848CA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876570"/>
            <a:ext cx="2148312" cy="7639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90645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CA1A0-8640-CE44-B2A9-91248742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323" y="228904"/>
            <a:ext cx="3200630" cy="9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2"/>
                </a:solidFill>
              </a:rPr>
              <a:t>Challenges</a:t>
            </a:r>
          </a:p>
        </p:txBody>
      </p:sp>
      <p:pic>
        <p:nvPicPr>
          <p:cNvPr id="10" name="Picture Placeholder 9" descr="Person holding bow and playing cello">
            <a:extLst>
              <a:ext uri="{FF2B5EF4-FFF2-40B4-BE49-F238E27FC236}">
                <a16:creationId xmlns:a16="http://schemas.microsoft.com/office/drawing/2014/main" id="{96A6405E-A080-4F40-B90C-E66DB303BE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1750" r="31750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E5FA-E40C-8089-7FC9-9F2FF3A09D8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993455" y="1082263"/>
            <a:ext cx="6060990" cy="1861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lnSpc>
                <a:spcPct val="90000"/>
              </a:lnSpc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342900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Segoe UI"/>
              </a:rPr>
              <a:t>No prior experience with writing API calls </a:t>
            </a:r>
          </a:p>
          <a:p>
            <a:pPr marL="457200" indent="-342900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Segoe UI"/>
              </a:rPr>
              <a:t>Beginners' level knowledge of SQL, Python and data engineering concepts</a:t>
            </a:r>
          </a:p>
          <a:p>
            <a:pPr marL="457200" indent="-342900">
              <a:lnSpc>
                <a:spcPct val="90000"/>
              </a:lnSpc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Segoe UI"/>
              </a:rPr>
              <a:t>Balancing project work with coursework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72C60-2A2E-E649-B182-071842931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156BFF5-A11A-234E-A308-E7366A28581C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A851E-FDE1-6F52-D01C-B48DDD8BD4D7}"/>
              </a:ext>
            </a:extLst>
          </p:cNvPr>
          <p:cNvSpPr txBox="1"/>
          <p:nvPr/>
        </p:nvSpPr>
        <p:spPr>
          <a:xfrm>
            <a:off x="4096265" y="3251886"/>
            <a:ext cx="257844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2C557F"/>
                </a:solidFill>
                <a:latin typeface="Elephant Pro"/>
              </a:rPr>
              <a:t>Strategy</a:t>
            </a:r>
            <a:r>
              <a:rPr lang="en-US" sz="4400">
                <a:latin typeface="Elephant Pro"/>
              </a:rPr>
              <a:t>​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092F3-6244-70C8-1E47-4A931F415F65}"/>
              </a:ext>
            </a:extLst>
          </p:cNvPr>
          <p:cNvSpPr txBox="1">
            <a:spLocks/>
          </p:cNvSpPr>
          <p:nvPr/>
        </p:nvSpPr>
        <p:spPr>
          <a:xfrm>
            <a:off x="4096266" y="4022518"/>
            <a:ext cx="7461422" cy="2541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Segoe UI"/>
              </a:rPr>
              <a:t>Start with individual attempts at end-to-end solution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</a:endParaRPr>
          </a:p>
          <a:p>
            <a:pPr marL="457200" indent="-34290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Segoe UI"/>
              </a:rPr>
              <a:t>Share ideas, approach and code</a:t>
            </a:r>
          </a:p>
          <a:p>
            <a:pPr marL="457200" indent="-34290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Segoe UI"/>
              </a:rPr>
              <a:t>Select a single approach for each are</a:t>
            </a:r>
          </a:p>
        </p:txBody>
      </p:sp>
    </p:spTree>
    <p:extLst>
      <p:ext uri="{BB962C8B-B14F-4D97-AF65-F5344CB8AC3E}">
        <p14:creationId xmlns:p14="http://schemas.microsoft.com/office/powerpoint/2010/main" val="222532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">
      <a:dk1>
        <a:srgbClr val="000000"/>
      </a:dk1>
      <a:lt1>
        <a:srgbClr val="FFFFFF"/>
      </a:lt1>
      <a:dk2>
        <a:srgbClr val="5198A8"/>
      </a:dk2>
      <a:lt2>
        <a:srgbClr val="2C557F"/>
      </a:lt2>
      <a:accent1>
        <a:srgbClr val="DDDD64"/>
      </a:accent1>
      <a:accent2>
        <a:srgbClr val="54CBAD"/>
      </a:accent2>
      <a:accent3>
        <a:srgbClr val="D67100"/>
      </a:accent3>
      <a:accent4>
        <a:srgbClr val="5E5E5E"/>
      </a:accent4>
      <a:accent5>
        <a:srgbClr val="FE9B00"/>
      </a:accent5>
      <a:accent6>
        <a:srgbClr val="EFD297"/>
      </a:accent6>
      <a:hlink>
        <a:srgbClr val="0563C1"/>
      </a:hlink>
      <a:folHlink>
        <a:srgbClr val="954F72"/>
      </a:folHlink>
    </a:clrScheme>
    <a:fontScheme name="Custom 67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 Presentation_Win32_AP_v2" id="{DCBD2440-5FBB-4AC9-998C-D0FCC916F81C}" vid="{2E03A823-F34D-4416-916B-FC3DE44AEA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18FEC4-6D0B-4DAE-B16E-EFEEE1B7B65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1F7523-6BF0-4D0E-BA88-E13C9445A66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63341D-7174-4B98-BD1D-CAFF67F973F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795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Avenir Book</vt:lpstr>
      <vt:lpstr>Amasis MT Pro</vt:lpstr>
      <vt:lpstr>Arial</vt:lpstr>
      <vt:lpstr>Avenir Next LT Pro</vt:lpstr>
      <vt:lpstr>Calibri</vt:lpstr>
      <vt:lpstr>Elephant Pro</vt:lpstr>
      <vt:lpstr>Papyrus</vt:lpstr>
      <vt:lpstr>Segoe UI</vt:lpstr>
      <vt:lpstr>Wingdings</vt:lpstr>
      <vt:lpstr>Office Theme</vt:lpstr>
      <vt:lpstr>The Awesome Music Recommendation Engine</vt:lpstr>
      <vt:lpstr>THE WHY</vt:lpstr>
      <vt:lpstr>WHERE [0]</vt:lpstr>
      <vt:lpstr>SUMMARY CHARTS   </vt:lpstr>
      <vt:lpstr>WHERE [1]</vt:lpstr>
      <vt:lpstr>PowerPoint Presentation</vt:lpstr>
      <vt:lpstr>PowerPoint Presentation</vt:lpstr>
      <vt:lpstr>Tools</vt:lpstr>
      <vt:lpstr>Challenges</vt:lpstr>
      <vt:lpstr>Learnings</vt:lpstr>
      <vt:lpstr>Findings / Analysis</vt:lpstr>
      <vt:lpstr>Recommendation Engine</vt:lpstr>
      <vt:lpstr>Phase II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Piau Lee</cp:lastModifiedBy>
  <cp:revision>41</cp:revision>
  <dcterms:created xsi:type="dcterms:W3CDTF">2024-04-01T15:09:54Z</dcterms:created>
  <dcterms:modified xsi:type="dcterms:W3CDTF">2024-05-21T02:33:08Z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